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916" r:id="rId5"/>
  </p:sldMasterIdLst>
  <p:notesMasterIdLst>
    <p:notesMasterId r:id="rId48"/>
  </p:notesMasterIdLst>
  <p:sldIdLst>
    <p:sldId id="442" r:id="rId6"/>
    <p:sldId id="468" r:id="rId7"/>
    <p:sldId id="457" r:id="rId8"/>
    <p:sldId id="492" r:id="rId9"/>
    <p:sldId id="491" r:id="rId10"/>
    <p:sldId id="458" r:id="rId11"/>
    <p:sldId id="460" r:id="rId12"/>
    <p:sldId id="461" r:id="rId13"/>
    <p:sldId id="464" r:id="rId14"/>
    <p:sldId id="463" r:id="rId15"/>
    <p:sldId id="465" r:id="rId16"/>
    <p:sldId id="467" r:id="rId17"/>
    <p:sldId id="497" r:id="rId18"/>
    <p:sldId id="496" r:id="rId19"/>
    <p:sldId id="475" r:id="rId20"/>
    <p:sldId id="474" r:id="rId21"/>
    <p:sldId id="477" r:id="rId22"/>
    <p:sldId id="478" r:id="rId23"/>
    <p:sldId id="459" r:id="rId24"/>
    <p:sldId id="493" r:id="rId25"/>
    <p:sldId id="471" r:id="rId26"/>
    <p:sldId id="466" r:id="rId27"/>
    <p:sldId id="473" r:id="rId28"/>
    <p:sldId id="494" r:id="rId29"/>
    <p:sldId id="495" r:id="rId30"/>
    <p:sldId id="472" r:id="rId31"/>
    <p:sldId id="470" r:id="rId32"/>
    <p:sldId id="485" r:id="rId33"/>
    <p:sldId id="476" r:id="rId34"/>
    <p:sldId id="479" r:id="rId35"/>
    <p:sldId id="483" r:id="rId36"/>
    <p:sldId id="481" r:id="rId37"/>
    <p:sldId id="480" r:id="rId38"/>
    <p:sldId id="484" r:id="rId39"/>
    <p:sldId id="490" r:id="rId40"/>
    <p:sldId id="482" r:id="rId41"/>
    <p:sldId id="486" r:id="rId42"/>
    <p:sldId id="487" r:id="rId43"/>
    <p:sldId id="488" r:id="rId44"/>
    <p:sldId id="489" r:id="rId45"/>
    <p:sldId id="499" r:id="rId46"/>
    <p:sldId id="498" r:id="rId47"/>
  </p:sldIdLst>
  <p:sldSz cx="9144000" cy="5715000" type="screen16x10"/>
  <p:notesSz cx="6858000" cy="9144000"/>
  <p:defaultTextStyle>
    <a:defPPr>
      <a:defRPr lang="en-CA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mes Geneau" initials="JG" lastIdx="1" clrIdx="0">
    <p:extLst>
      <p:ext uri="{19B8F6BF-5375-455C-9EA6-DF929625EA0E}">
        <p15:presenceInfo xmlns:p15="http://schemas.microsoft.com/office/powerpoint/2012/main" userId="S::jgeneau@casebank.com::da5ff608-e8c2-413d-80a7-18ec806fc59c" providerId="AD"/>
      </p:ext>
    </p:extLst>
  </p:cmAuthor>
  <p:cmAuthor id="2" name="Saima Shaukat" initials="SS" lastIdx="2" clrIdx="1">
    <p:extLst>
      <p:ext uri="{19B8F6BF-5375-455C-9EA6-DF929625EA0E}">
        <p15:presenceInfo xmlns:p15="http://schemas.microsoft.com/office/powerpoint/2012/main" userId="S::sshaukat@casebank.com::2f504416-ba0f-43a9-8f57-2603de5125e6" providerId="AD"/>
      </p:ext>
    </p:extLst>
  </p:cmAuthor>
  <p:cmAuthor id="3" name="Patrick Davis" initials="PD" lastIdx="1" clrIdx="2">
    <p:extLst>
      <p:ext uri="{19B8F6BF-5375-455C-9EA6-DF929625EA0E}">
        <p15:presenceInfo xmlns:p15="http://schemas.microsoft.com/office/powerpoint/2012/main" userId="S::pdavis@flightdocs.com::39d75e87-dca0-4401-9cb1-9a9a761d52b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935"/>
    <a:srgbClr val="F7D2FF"/>
    <a:srgbClr val="222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000000-0000-0000-0000-000000000000}" v="327" dt="2021-05-04T20:11:22.065"/>
    <p1510:client id="{0E487B43-3065-1400-5B90-C581A04C2588}" v="167" dt="2021-05-26T21:03:17.774"/>
    <p1510:client id="{18B383D7-623A-4EBF-B74D-EFE23392F96A}" v="246" dt="2021-05-26T19:50:50.794"/>
    <p1510:client id="{49864C8B-6041-E4A0-3ED2-A46A5B727F78}" v="679" dt="2021-06-24T15:51:58.499"/>
    <p1510:client id="{52D78F11-8EBE-4ECB-B64E-EAE8B7F7FC3C}" v="75" dt="2021-04-01T18:57:33.412"/>
    <p1510:client id="{579716CB-469B-CD1C-5A2F-1B81171BFF6D}" v="20" dt="2021-07-01T19:22:14.865"/>
    <p1510:client id="{604D5286-B647-1164-1BD2-E53DBA71C37E}" v="37" dt="2021-07-01T19:21:52.566"/>
    <p1510:client id="{72DFFA8F-1805-50E4-3047-767846925C52}" v="7" dt="2021-06-21T14:55:57.875"/>
    <p1510:client id="{A6BC26E0-1770-0383-8717-97AF707341F1}" v="55" dt="2021-05-27T19:55:42.336"/>
    <p1510:client id="{CBD8B960-833E-DCB4-8DF1-CC0B770F1742}" v="512" dt="2021-07-01T20:01:32.733"/>
    <p1510:client id="{EB4BC49F-907B-C000-21C8-09BF66794BB8}" v="577" dt="2021-05-03T14:53:52.778"/>
    <p1510:client id="{FBE4A5CD-668A-588A-9E42-B9B8CD39CE36}" v="6" dt="2021-05-05T18:48:54.0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presProps" Target="pres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jpg>
</file>

<file path=ppt/media/image36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6DA7713-9623-4594-95A6-02809552FC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3E8B1-5028-4110-96FF-048BBB5627F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5A54676-08A5-4119-8ADE-ED333F36B2B1}" type="datetimeFigureOut">
              <a:rPr lang="en-US"/>
              <a:pPr>
                <a:defRPr/>
              </a:pPr>
              <a:t>7/30/2021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B6BF5283-A514-4D5F-9A52-AA22CC9D6E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1119D23-6E4B-4D74-A7C7-DDB87457E0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C8E502-D70C-4B48-9F24-F02ADDCB8A3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48BFE2-2116-4C8B-A3CE-D3A0C40E5E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DF6BF13-8483-4113-8C5F-F85F74A57E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tif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 - COVER 1 - Military F-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9" descr="A screen shot of a computer&#10;&#10;Description automatically generated">
            <a:extLst>
              <a:ext uri="{FF2B5EF4-FFF2-40B4-BE49-F238E27FC236}">
                <a16:creationId xmlns:a16="http://schemas.microsoft.com/office/drawing/2014/main" id="{AD17B660-6675-40CB-8992-4E9D5A3C0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5413" y="804863"/>
            <a:ext cx="3668712" cy="459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Google Shape;64;p1">
            <a:extLst>
              <a:ext uri="{FF2B5EF4-FFF2-40B4-BE49-F238E27FC236}">
                <a16:creationId xmlns:a16="http://schemas.microsoft.com/office/drawing/2014/main" id="{5C684BA9-6BD0-4C16-B728-DD243CE150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3050" y="4606925"/>
            <a:ext cx="2497138" cy="3079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/>
            </a:pPr>
            <a:r>
              <a:rPr lang="en-US" altLang="en-US" sz="14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Presented to:</a:t>
            </a:r>
            <a:endParaRPr lang="en-US" altLang="en-US" sz="1400">
              <a:solidFill>
                <a:srgbClr val="000000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C01343-0456-4A59-99C8-B992081F8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3" y="2982913"/>
            <a:ext cx="1460500" cy="79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2384BA-788A-4DB0-A33F-A741B7090F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0988" y="1466850"/>
            <a:ext cx="2011362" cy="38163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100"/>
              <a:t>Once you have accessed this document click </a:t>
            </a:r>
            <a:r>
              <a:rPr lang="en-US" altLang="en-US" sz="1100" b="1">
                <a:solidFill>
                  <a:srgbClr val="00B050"/>
                </a:solidFill>
              </a:rPr>
              <a:t>File</a:t>
            </a:r>
            <a:r>
              <a:rPr lang="en-US" altLang="en-US" sz="1100"/>
              <a:t> and </a:t>
            </a:r>
            <a:r>
              <a:rPr lang="en-US" altLang="en-US" sz="1100" b="1">
                <a:solidFill>
                  <a:srgbClr val="7030A0"/>
                </a:solidFill>
              </a:rPr>
              <a:t>download a copy </a:t>
            </a:r>
            <a:r>
              <a:rPr lang="en-US" altLang="en-US" sz="1100"/>
              <a:t>of the template to your device.</a:t>
            </a:r>
          </a:p>
          <a:p>
            <a:pPr eaLnBrk="1" hangingPunct="1">
              <a:defRPr/>
            </a:pPr>
            <a:endParaRPr lang="en-US" altLang="en-US" sz="1100"/>
          </a:p>
          <a:p>
            <a:pPr eaLnBrk="1" hangingPunct="1">
              <a:defRPr/>
            </a:pPr>
            <a:endParaRPr lang="en-US" altLang="en-US" sz="1100"/>
          </a:p>
          <a:p>
            <a:pPr eaLnBrk="1" hangingPunct="1">
              <a:defRPr/>
            </a:pPr>
            <a:endParaRPr lang="en-US" altLang="en-US" sz="1100"/>
          </a:p>
          <a:p>
            <a:pPr eaLnBrk="1" hangingPunct="1">
              <a:defRPr/>
            </a:pPr>
            <a:endParaRPr lang="en-US" altLang="en-US" sz="1100"/>
          </a:p>
          <a:p>
            <a:pPr eaLnBrk="1" hangingPunct="1">
              <a:defRPr/>
            </a:pPr>
            <a:endParaRPr lang="en-US" altLang="en-US" sz="1100"/>
          </a:p>
          <a:p>
            <a:pPr eaLnBrk="1" hangingPunct="1">
              <a:defRPr/>
            </a:pPr>
            <a:endParaRPr lang="en-US" altLang="en-US" sz="1100"/>
          </a:p>
          <a:p>
            <a:pPr eaLnBrk="1" hangingPunct="1">
              <a:defRPr/>
            </a:pPr>
            <a:endParaRPr lang="en-US" altLang="en-US" sz="1100"/>
          </a:p>
          <a:p>
            <a:pPr eaLnBrk="1" hangingPunct="1">
              <a:defRPr/>
            </a:pPr>
            <a:r>
              <a:rPr lang="en-US" altLang="en-US" sz="1100"/>
              <a:t>In the </a:t>
            </a:r>
            <a:r>
              <a:rPr lang="en-US" altLang="en-US" sz="1100" b="1">
                <a:solidFill>
                  <a:srgbClr val="00B0F0"/>
                </a:solidFill>
              </a:rPr>
              <a:t>home menu</a:t>
            </a:r>
            <a:r>
              <a:rPr lang="en-US" altLang="en-US" sz="1100"/>
              <a:t>, </a:t>
            </a:r>
            <a:r>
              <a:rPr lang="en-US" altLang="en-US" sz="1100" b="1">
                <a:solidFill>
                  <a:srgbClr val="FF0000"/>
                </a:solidFill>
              </a:rPr>
              <a:t>click here</a:t>
            </a:r>
            <a:r>
              <a:rPr lang="en-US" altLang="en-US" sz="1100">
                <a:solidFill>
                  <a:srgbClr val="FF0000"/>
                </a:solidFill>
              </a:rPr>
              <a:t> </a:t>
            </a:r>
            <a:r>
              <a:rPr lang="en-US" altLang="en-US" sz="1100"/>
              <a:t>to select the slides you require for your presentation, scroll down to see all of the options. </a:t>
            </a:r>
          </a:p>
          <a:p>
            <a:pPr eaLnBrk="1" hangingPunct="1">
              <a:defRPr/>
            </a:pPr>
            <a:endParaRPr lang="en-US" altLang="en-US" sz="1100"/>
          </a:p>
          <a:p>
            <a:pPr eaLnBrk="1" hangingPunct="1">
              <a:defRPr/>
            </a:pPr>
            <a:r>
              <a:rPr lang="en-US" altLang="en-US" sz="1100"/>
              <a:t>All of the information you need is located here in the slide deck.</a:t>
            </a:r>
          </a:p>
          <a:p>
            <a:pPr eaLnBrk="1" hangingPunct="1">
              <a:defRPr/>
            </a:pPr>
            <a:endParaRPr lang="en-US" altLang="en-US" sz="1100"/>
          </a:p>
          <a:p>
            <a:pPr eaLnBrk="1" hangingPunct="1">
              <a:defRPr/>
            </a:pPr>
            <a:r>
              <a:rPr lang="en-US" altLang="en-US" sz="1100"/>
              <a:t>Enjoy the new look!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F6EF919-D6F0-4226-B0D1-5CB86CF17F45}"/>
              </a:ext>
            </a:extLst>
          </p:cNvPr>
          <p:cNvCxnSpPr>
            <a:cxnSpLocks/>
          </p:cNvCxnSpPr>
          <p:nvPr/>
        </p:nvCxnSpPr>
        <p:spPr>
          <a:xfrm flipV="1">
            <a:off x="4425950" y="1260475"/>
            <a:ext cx="779463" cy="20558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ED38E59-D724-4920-A24A-2A198A0B46F5}"/>
              </a:ext>
            </a:extLst>
          </p:cNvPr>
          <p:cNvCxnSpPr>
            <a:cxnSpLocks/>
            <a:endCxn id="26" idx="3"/>
          </p:cNvCxnSpPr>
          <p:nvPr/>
        </p:nvCxnSpPr>
        <p:spPr>
          <a:xfrm flipH="1" flipV="1">
            <a:off x="1168400" y="3054350"/>
            <a:ext cx="2332038" cy="320675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1FC47A1-33CF-4007-9111-76B550B2D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825" y="663575"/>
            <a:ext cx="6245225" cy="4603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2400"/>
              <a:t>Welcome to our new slide deck!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3BEE09-4CB0-4BB8-ABE1-F90607CA900C}"/>
              </a:ext>
            </a:extLst>
          </p:cNvPr>
          <p:cNvSpPr/>
          <p:nvPr/>
        </p:nvSpPr>
        <p:spPr>
          <a:xfrm>
            <a:off x="654050" y="2949575"/>
            <a:ext cx="514350" cy="20955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0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B32DB7-8DC8-482E-8AC7-EDAE06EC7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825" y="1187450"/>
            <a:ext cx="1363663" cy="74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9135625-9F8B-4F80-9229-82D28AC12847}"/>
              </a:ext>
            </a:extLst>
          </p:cNvPr>
          <p:cNvSpPr/>
          <p:nvPr/>
        </p:nvSpPr>
        <p:spPr>
          <a:xfrm>
            <a:off x="385763" y="1176338"/>
            <a:ext cx="277812" cy="15875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2" name="Picture 20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B8B6FA6C-CB66-44CE-9C5A-2CD25A317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363" y="1168400"/>
            <a:ext cx="649287" cy="188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3DA020F-C627-4037-B388-93CA88E7EFD6}"/>
              </a:ext>
            </a:extLst>
          </p:cNvPr>
          <p:cNvSpPr/>
          <p:nvPr/>
        </p:nvSpPr>
        <p:spPr>
          <a:xfrm>
            <a:off x="1912938" y="2533650"/>
            <a:ext cx="809625" cy="20002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4" name="Picture 21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C3B5B320-F5D9-4872-9FAA-A47F145EE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988" y="800100"/>
            <a:ext cx="392112" cy="47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ADCBED9-4476-4FE9-8298-4DD8D5D349BB}"/>
              </a:ext>
            </a:extLst>
          </p:cNvPr>
          <p:cNvCxnSpPr>
            <a:cxnSpLocks/>
          </p:cNvCxnSpPr>
          <p:nvPr/>
        </p:nvCxnSpPr>
        <p:spPr>
          <a:xfrm flipH="1">
            <a:off x="2722563" y="1978025"/>
            <a:ext cx="165100" cy="59531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4B04F1B-1519-48A8-8A4B-570B87EA2033}"/>
              </a:ext>
            </a:extLst>
          </p:cNvPr>
          <p:cNvSpPr/>
          <p:nvPr/>
        </p:nvSpPr>
        <p:spPr>
          <a:xfrm>
            <a:off x="5205413" y="819150"/>
            <a:ext cx="392112" cy="4587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26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 - Safety Plat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4;p9">
            <a:extLst>
              <a:ext uri="{FF2B5EF4-FFF2-40B4-BE49-F238E27FC236}">
                <a16:creationId xmlns:a16="http://schemas.microsoft.com/office/drawing/2014/main" id="{A056A292-89DC-4FD1-A558-13351774A0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363" y="757238"/>
            <a:ext cx="3436937" cy="6159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/>
            </a:pPr>
            <a:r>
              <a:rPr lang="en-US" altLang="en-US" sz="2400" b="1">
                <a:solidFill>
                  <a:srgbClr val="101C32"/>
                </a:solidFill>
                <a:cs typeface="Arial" panose="020B0604020202020204" pitchFamily="34" charset="0"/>
                <a:sym typeface="Arial" panose="020B0604020202020204" pitchFamily="34" charset="0"/>
              </a:rPr>
              <a:t>Our Safety Platform</a:t>
            </a:r>
          </a:p>
        </p:txBody>
      </p:sp>
      <p:sp>
        <p:nvSpPr>
          <p:cNvPr id="3" name="Google Shape;156;p9">
            <a:extLst>
              <a:ext uri="{FF2B5EF4-FFF2-40B4-BE49-F238E27FC236}">
                <a16:creationId xmlns:a16="http://schemas.microsoft.com/office/drawing/2014/main" id="{2F529782-9E14-45EC-A6A0-A92A6480A0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200" y="5324475"/>
            <a:ext cx="719138" cy="30321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defTabSz="914400" eaLnBrk="1" hangingPunct="1">
              <a:buClr>
                <a:srgbClr val="000000"/>
              </a:buClr>
              <a:buSzPts val="1200"/>
              <a:buFont typeface="Arial" panose="020B0604020202020204" pitchFamily="34" charset="0"/>
              <a:buNone/>
              <a:defRPr/>
            </a:pPr>
            <a:fld id="{A779B4E5-1D79-4175-9B24-64577245B7E7}" type="slidenum">
              <a:rPr lang="en-US" altLang="en-US" sz="1200" smtClean="0">
                <a:solidFill>
                  <a:srgbClr val="7F7F7F"/>
                </a:solidFill>
                <a:cs typeface="Arial" panose="020B0604020202020204" pitchFamily="34" charset="0"/>
                <a:sym typeface="Arial" panose="020B0604020202020204" pitchFamily="34" charset="0"/>
              </a:rPr>
              <a:pPr algn="r" defTabSz="914400" eaLnBrk="1" hangingPunct="1">
                <a:buClr>
                  <a:srgbClr val="000000"/>
                </a:buClr>
                <a:buSzPts val="1200"/>
                <a:buFont typeface="Arial" panose="020B0604020202020204" pitchFamily="34" charset="0"/>
                <a:buNone/>
                <a:defRPr/>
              </a:pPr>
              <a:t>‹#›</a:t>
            </a:fld>
            <a:endParaRPr lang="en-US" altLang="en-US" sz="1200">
              <a:solidFill>
                <a:srgbClr val="7F7F7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Google Shape;157;p9">
            <a:extLst>
              <a:ext uri="{FF2B5EF4-FFF2-40B4-BE49-F238E27FC236}">
                <a16:creationId xmlns:a16="http://schemas.microsoft.com/office/drawing/2014/main" id="{5553D92A-84E5-47A0-9A80-147EE1470E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6650" y="4552950"/>
            <a:ext cx="2790825" cy="95408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>
            <a:spAutoFit/>
          </a:bodyPr>
          <a:lstStyle>
            <a:lvl1pPr marL="139700" indent="-1397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>
              <a:buClr>
                <a:srgbClr val="174A8A"/>
              </a:buClr>
              <a:buSzPts val="1400"/>
              <a:buFont typeface="Arial" panose="020B0604020202020204" pitchFamily="34" charset="0"/>
              <a:buChar char="•"/>
              <a:defRPr/>
            </a:pPr>
            <a:r>
              <a:rPr lang="en-US" altLang="en-US" sz="1400">
                <a:solidFill>
                  <a:srgbClr val="174A8A"/>
                </a:solidFill>
                <a:cs typeface="Arial" panose="020B0604020202020204" pitchFamily="34" charset="0"/>
                <a:sym typeface="Arial" panose="020B0604020202020204" pitchFamily="34" charset="0"/>
              </a:rPr>
              <a:t>Uses maintenance experience to improve troubleshooting to determine  “first time fix”.</a:t>
            </a:r>
            <a:endParaRPr lang="en-US" altLang="en-US" sz="1400">
              <a:solidFill>
                <a:srgbClr val="000000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5" name="Google Shape;158;p9">
            <a:extLst>
              <a:ext uri="{FF2B5EF4-FFF2-40B4-BE49-F238E27FC236}">
                <a16:creationId xmlns:a16="http://schemas.microsoft.com/office/drawing/2014/main" id="{90E2A62D-C31C-4EDA-B29C-26A9630F6989}"/>
              </a:ext>
            </a:extLst>
          </p:cNvPr>
          <p:cNvGrpSpPr>
            <a:grpSpLocks/>
          </p:cNvGrpSpPr>
          <p:nvPr/>
        </p:nvGrpSpPr>
        <p:grpSpPr bwMode="auto">
          <a:xfrm>
            <a:off x="225425" y="763588"/>
            <a:ext cx="8782050" cy="4738687"/>
            <a:chOff x="225241" y="763436"/>
            <a:chExt cx="8892809" cy="4798531"/>
          </a:xfrm>
        </p:grpSpPr>
        <p:grpSp>
          <p:nvGrpSpPr>
            <p:cNvPr id="6" name="Google Shape;159;p9">
              <a:extLst>
                <a:ext uri="{FF2B5EF4-FFF2-40B4-BE49-F238E27FC236}">
                  <a16:creationId xmlns:a16="http://schemas.microsoft.com/office/drawing/2014/main" id="{91EC5E70-6306-4960-A329-74AA0D3686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82292" y="971833"/>
              <a:ext cx="4784632" cy="4590134"/>
              <a:chOff x="1254507" y="118148"/>
              <a:chExt cx="4784632" cy="4590134"/>
            </a:xfrm>
          </p:grpSpPr>
          <p:sp>
            <p:nvSpPr>
              <p:cNvPr id="20" name="Google Shape;160;p9">
                <a:extLst>
                  <a:ext uri="{FF2B5EF4-FFF2-40B4-BE49-F238E27FC236}">
                    <a16:creationId xmlns:a16="http://schemas.microsoft.com/office/drawing/2014/main" id="{571C4C64-FE72-4939-A15C-C5BCB4997BBF}"/>
                  </a:ext>
                </a:extLst>
              </p:cNvPr>
              <p:cNvSpPr/>
              <p:nvPr/>
            </p:nvSpPr>
            <p:spPr>
              <a:xfrm>
                <a:off x="1701702" y="371117"/>
                <a:ext cx="4084712" cy="4084781"/>
              </a:xfrm>
              <a:prstGeom prst="pie">
                <a:avLst>
                  <a:gd name="adj1" fmla="val 16200000"/>
                  <a:gd name="adj2" fmla="val 5400000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25400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lIns="91425" tIns="91425" rIns="91425" bIns="91425" anchor="ctr"/>
              <a:lstStyle/>
              <a:p>
                <a:pPr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/>
                </a:pPr>
                <a:endParaRPr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161;p9">
                <a:extLst>
                  <a:ext uri="{FF2B5EF4-FFF2-40B4-BE49-F238E27FC236}">
                    <a16:creationId xmlns:a16="http://schemas.microsoft.com/office/drawing/2014/main" id="{9E9DE618-E33B-4391-AFCD-A0EE308B3DD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32942" y="1441744"/>
                <a:ext cx="1459630" cy="19435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82550" tIns="82550" rIns="82550" bIns="82550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defTabSz="914400" eaLnBrk="1" hangingPunct="1">
                  <a:lnSpc>
                    <a:spcPct val="90000"/>
                  </a:lnSpc>
                  <a:buClr>
                    <a:srgbClr val="FFFFFF"/>
                  </a:buClr>
                  <a:buSzPts val="6500"/>
                  <a:buFont typeface="Arial" panose="020B0604020202020204" pitchFamily="34" charset="0"/>
                  <a:buNone/>
                  <a:defRPr/>
                </a:pPr>
                <a:r>
                  <a:rPr lang="en-US" altLang="en-US" sz="6500">
                    <a:solidFill>
                      <a:srgbClr val="FFFFFF"/>
                    </a:solidFill>
                    <a:cs typeface="Arial" panose="020B0604020202020204" pitchFamily="34" charset="0"/>
                    <a:sym typeface="Arial" panose="020B0604020202020204" pitchFamily="34" charset="0"/>
                  </a:rPr>
                  <a:t> </a:t>
                </a:r>
                <a:endParaRPr lang="en-US" altLang="en-US" sz="1400">
                  <a:solidFill>
                    <a:srgbClr val="000000"/>
                  </a:solidFill>
                  <a:cs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2" name="Google Shape;162;p9">
                <a:extLst>
                  <a:ext uri="{FF2B5EF4-FFF2-40B4-BE49-F238E27FC236}">
                    <a16:creationId xmlns:a16="http://schemas.microsoft.com/office/drawing/2014/main" id="{FC832B71-EE3C-40A3-997A-56437BB9FC93}"/>
                  </a:ext>
                </a:extLst>
              </p:cNvPr>
              <p:cNvSpPr/>
              <p:nvPr/>
            </p:nvSpPr>
            <p:spPr>
              <a:xfrm>
                <a:off x="1507191" y="371117"/>
                <a:ext cx="4084713" cy="4084781"/>
              </a:xfrm>
              <a:prstGeom prst="pie">
                <a:avLst>
                  <a:gd name="adj1" fmla="val 5400000"/>
                  <a:gd name="adj2" fmla="val 16200000"/>
                </a:avLst>
              </a:prstGeom>
              <a:solidFill>
                <a:srgbClr val="FFC000"/>
              </a:solidFill>
              <a:ln w="254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lIns="91425" tIns="91425" rIns="91425" bIns="91425" anchor="ctr"/>
              <a:lstStyle/>
              <a:p>
                <a:pPr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  <a:defRPr/>
                </a:pPr>
                <a:endParaRPr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163;p9">
                <a:extLst>
                  <a:ext uri="{FF2B5EF4-FFF2-40B4-BE49-F238E27FC236}">
                    <a16:creationId xmlns:a16="http://schemas.microsoft.com/office/drawing/2014/main" id="{8C730CE6-BDD9-4922-8431-6E4DD263666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01034" y="1441744"/>
                <a:ext cx="1459630" cy="19435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82550" tIns="82550" rIns="82550" bIns="82550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defTabSz="914400" eaLnBrk="1" hangingPunct="1">
                  <a:lnSpc>
                    <a:spcPct val="90000"/>
                  </a:lnSpc>
                  <a:buClr>
                    <a:srgbClr val="FFFFFF"/>
                  </a:buClr>
                  <a:buSzPts val="6500"/>
                  <a:buFont typeface="Arial" panose="020B0604020202020204" pitchFamily="34" charset="0"/>
                  <a:buNone/>
                  <a:defRPr/>
                </a:pPr>
                <a:r>
                  <a:rPr lang="en-US" altLang="en-US" sz="6500">
                    <a:solidFill>
                      <a:srgbClr val="FFFFFF"/>
                    </a:solidFill>
                    <a:cs typeface="Arial" panose="020B0604020202020204" pitchFamily="34" charset="0"/>
                    <a:sym typeface="Arial" panose="020B0604020202020204" pitchFamily="34" charset="0"/>
                  </a:rPr>
                  <a:t> </a:t>
                </a:r>
                <a:endParaRPr lang="en-US" altLang="en-US" sz="1400">
                  <a:solidFill>
                    <a:srgbClr val="000000"/>
                  </a:solidFill>
                  <a:cs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4" name="Google Shape;164;p9">
                <a:extLst>
                  <a:ext uri="{FF2B5EF4-FFF2-40B4-BE49-F238E27FC236}">
                    <a16:creationId xmlns:a16="http://schemas.microsoft.com/office/drawing/2014/main" id="{01C904AB-7C12-4937-9B46-27BFD56A36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9005" y="118148"/>
                <a:ext cx="4590134" cy="4590134"/>
              </a:xfrm>
              <a:custGeom>
                <a:avLst/>
                <a:gdLst>
                  <a:gd name="T0" fmla="*/ 87788876 w 120000"/>
                  <a:gd name="T1" fmla="*/ 5950611 h 120000"/>
                  <a:gd name="T2" fmla="*/ 87788876 w 120000"/>
                  <a:gd name="T3" fmla="*/ 5950611 h 120000"/>
                  <a:gd name="T4" fmla="*/ 169543714 w 120000"/>
                  <a:gd name="T5" fmla="*/ 84104681 h 120000"/>
                  <a:gd name="T6" fmla="*/ 95149959 w 120000"/>
                  <a:gd name="T7" fmla="*/ 169295005 h 120000"/>
                  <a:gd name="T8" fmla="*/ 95149959 w 120000"/>
                  <a:gd name="T9" fmla="*/ 175226606 h 120000"/>
                  <a:gd name="T10" fmla="*/ 87788876 w 120000"/>
                  <a:gd name="T11" fmla="*/ 165163081 h 120000"/>
                  <a:gd name="T12" fmla="*/ 95149959 w 120000"/>
                  <a:gd name="T13" fmla="*/ 154395775 h 120000"/>
                  <a:gd name="T14" fmla="*/ 95149959 w 120000"/>
                  <a:gd name="T15" fmla="*/ 160325883 h 120000"/>
                  <a:gd name="T16" fmla="*/ 95149959 w 120000"/>
                  <a:gd name="T17" fmla="*/ 160325883 h 120000"/>
                  <a:gd name="T18" fmla="*/ 160605346 w 120000"/>
                  <a:gd name="T19" fmla="*/ 84103189 h 120000"/>
                  <a:gd name="T20" fmla="*/ 87788876 w 120000"/>
                  <a:gd name="T21" fmla="*/ 14878766 h 120000"/>
                  <a:gd name="T22" fmla="*/ 87788876 w 120000"/>
                  <a:gd name="T23" fmla="*/ 5950611 h 12000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20000" h="120000" extrusionOk="0">
                    <a:moveTo>
                      <a:pt x="60000" y="4067"/>
                    </a:moveTo>
                    <a:lnTo>
                      <a:pt x="60000" y="4067"/>
                    </a:lnTo>
                    <a:cubicBezTo>
                      <a:pt x="89912" y="4067"/>
                      <a:pt x="114529" y="27601"/>
                      <a:pt x="115876" y="57482"/>
                    </a:cubicBezTo>
                    <a:cubicBezTo>
                      <a:pt x="117222" y="87363"/>
                      <a:pt x="94821" y="113016"/>
                      <a:pt x="65031" y="115706"/>
                    </a:cubicBezTo>
                    <a:lnTo>
                      <a:pt x="65031" y="119760"/>
                    </a:lnTo>
                    <a:lnTo>
                      <a:pt x="60000" y="112882"/>
                    </a:lnTo>
                    <a:lnTo>
                      <a:pt x="65031" y="105523"/>
                    </a:lnTo>
                    <a:lnTo>
                      <a:pt x="65031" y="109576"/>
                    </a:lnTo>
                    <a:cubicBezTo>
                      <a:pt x="91437" y="106897"/>
                      <a:pt x="111108" y="83989"/>
                      <a:pt x="109767" y="57481"/>
                    </a:cubicBezTo>
                    <a:cubicBezTo>
                      <a:pt x="108425" y="30974"/>
                      <a:pt x="86542" y="10169"/>
                      <a:pt x="60000" y="10169"/>
                    </a:cubicBezTo>
                    <a:lnTo>
                      <a:pt x="60000" y="4067"/>
                    </a:lnTo>
                    <a:close/>
                  </a:path>
                </a:pathLst>
              </a:custGeom>
              <a:solidFill>
                <a:srgbClr val="A9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91425" rIns="91425" bIns="91425" anchor="ctr"/>
              <a:lstStyle/>
              <a:p>
                <a:endParaRPr lang="en-CA"/>
              </a:p>
            </p:txBody>
          </p:sp>
          <p:sp>
            <p:nvSpPr>
              <p:cNvPr id="25" name="Google Shape;165;p9">
                <a:extLst>
                  <a:ext uri="{FF2B5EF4-FFF2-40B4-BE49-F238E27FC236}">
                    <a16:creationId xmlns:a16="http://schemas.microsoft.com/office/drawing/2014/main" id="{0DD38F3A-63F5-4DC1-966D-D35D188DB6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4507" y="118148"/>
                <a:ext cx="4590134" cy="4590134"/>
              </a:xfrm>
              <a:custGeom>
                <a:avLst/>
                <a:gdLst>
                  <a:gd name="T0" fmla="*/ 87788876 w 120000"/>
                  <a:gd name="T1" fmla="*/ 169627140 h 120000"/>
                  <a:gd name="T2" fmla="*/ 6034037 w 120000"/>
                  <a:gd name="T3" fmla="*/ 91473070 h 120000"/>
                  <a:gd name="T4" fmla="*/ 80427792 w 120000"/>
                  <a:gd name="T5" fmla="*/ 6282746 h 120000"/>
                  <a:gd name="T6" fmla="*/ 80427792 w 120000"/>
                  <a:gd name="T7" fmla="*/ 351145 h 120000"/>
                  <a:gd name="T8" fmla="*/ 87788876 w 120000"/>
                  <a:gd name="T9" fmla="*/ 10414670 h 120000"/>
                  <a:gd name="T10" fmla="*/ 80427792 w 120000"/>
                  <a:gd name="T11" fmla="*/ 21181977 h 120000"/>
                  <a:gd name="T12" fmla="*/ 80427792 w 120000"/>
                  <a:gd name="T13" fmla="*/ 15251868 h 120000"/>
                  <a:gd name="T14" fmla="*/ 80427792 w 120000"/>
                  <a:gd name="T15" fmla="*/ 15251868 h 120000"/>
                  <a:gd name="T16" fmla="*/ 14972405 w 120000"/>
                  <a:gd name="T17" fmla="*/ 91474562 h 120000"/>
                  <a:gd name="T18" fmla="*/ 87788876 w 120000"/>
                  <a:gd name="T19" fmla="*/ 160698985 h 120000"/>
                  <a:gd name="T20" fmla="*/ 87788876 w 120000"/>
                  <a:gd name="T21" fmla="*/ 169627140 h 1200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20000" h="120000" extrusionOk="0">
                    <a:moveTo>
                      <a:pt x="60000" y="115933"/>
                    </a:moveTo>
                    <a:cubicBezTo>
                      <a:pt x="30088" y="115933"/>
                      <a:pt x="5471" y="92399"/>
                      <a:pt x="4124" y="62518"/>
                    </a:cubicBezTo>
                    <a:cubicBezTo>
                      <a:pt x="2778" y="32637"/>
                      <a:pt x="25179" y="6984"/>
                      <a:pt x="54969" y="4294"/>
                    </a:cubicBezTo>
                    <a:lnTo>
                      <a:pt x="54969" y="240"/>
                    </a:lnTo>
                    <a:lnTo>
                      <a:pt x="60000" y="7118"/>
                    </a:lnTo>
                    <a:lnTo>
                      <a:pt x="54969" y="14477"/>
                    </a:lnTo>
                    <a:lnTo>
                      <a:pt x="54969" y="10424"/>
                    </a:lnTo>
                    <a:cubicBezTo>
                      <a:pt x="28563" y="13103"/>
                      <a:pt x="8892" y="36011"/>
                      <a:pt x="10233" y="62519"/>
                    </a:cubicBezTo>
                    <a:cubicBezTo>
                      <a:pt x="11575" y="89026"/>
                      <a:pt x="33458" y="109831"/>
                      <a:pt x="60000" y="109831"/>
                    </a:cubicBezTo>
                    <a:lnTo>
                      <a:pt x="60000" y="115933"/>
                    </a:lnTo>
                    <a:close/>
                  </a:path>
                </a:pathLst>
              </a:custGeom>
              <a:solidFill>
                <a:srgbClr val="A9AF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91425" rIns="91425" bIns="91425" anchor="ctr"/>
              <a:lstStyle/>
              <a:p>
                <a:endParaRPr lang="en-CA"/>
              </a:p>
            </p:txBody>
          </p:sp>
        </p:grpSp>
        <p:sp>
          <p:nvSpPr>
            <p:cNvPr id="7" name="Google Shape;166;p9">
              <a:extLst>
                <a:ext uri="{FF2B5EF4-FFF2-40B4-BE49-F238E27FC236}">
                  <a16:creationId xmlns:a16="http://schemas.microsoft.com/office/drawing/2014/main" id="{A7DA758D-AD9C-4847-9267-4A645E79E837}"/>
                </a:ext>
              </a:extLst>
            </p:cNvPr>
            <p:cNvSpPr/>
            <p:nvPr/>
          </p:nvSpPr>
          <p:spPr>
            <a:xfrm>
              <a:off x="225241" y="2838780"/>
              <a:ext cx="2342159" cy="720182"/>
            </a:xfrm>
            <a:prstGeom prst="roundRect">
              <a:avLst>
                <a:gd name="adj" fmla="val 16667"/>
              </a:avLst>
            </a:prstGeom>
            <a:solidFill>
              <a:schemeClr val="tx2">
                <a:lumMod val="50000"/>
              </a:schemeClr>
            </a:solidFill>
            <a:ln w="254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lIns="91425" tIns="45700" rIns="91425" bIns="45700"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  <a:defRPr/>
              </a:pPr>
              <a:r>
                <a:rPr lang="en-US" sz="13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    </a:t>
              </a:r>
              <a:endParaRPr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" name="Google Shape;167;p9">
              <a:extLst>
                <a:ext uri="{FF2B5EF4-FFF2-40B4-BE49-F238E27FC236}">
                  <a16:creationId xmlns:a16="http://schemas.microsoft.com/office/drawing/2014/main" id="{6FB7BE00-5B5D-4A94-B308-4150F81061EC}"/>
                </a:ext>
              </a:extLst>
            </p:cNvPr>
            <p:cNvPicPr preferRelativeResize="0"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5917" y="3111312"/>
              <a:ext cx="2214073" cy="1786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Google Shape;168;p9">
              <a:extLst>
                <a:ext uri="{FF2B5EF4-FFF2-40B4-BE49-F238E27FC236}">
                  <a16:creationId xmlns:a16="http://schemas.microsoft.com/office/drawing/2014/main" id="{43A1B040-96BE-44B9-957B-F34E62DB372B}"/>
                </a:ext>
              </a:extLst>
            </p:cNvPr>
            <p:cNvSpPr/>
            <p:nvPr/>
          </p:nvSpPr>
          <p:spPr>
            <a:xfrm>
              <a:off x="5560605" y="1470757"/>
              <a:ext cx="2343766" cy="718574"/>
            </a:xfrm>
            <a:prstGeom prst="roundRect">
              <a:avLst>
                <a:gd name="adj" fmla="val 16667"/>
              </a:avLst>
            </a:prstGeom>
            <a:solidFill>
              <a:schemeClr val="tx2">
                <a:lumMod val="50000"/>
              </a:schemeClr>
            </a:solidFill>
            <a:ln w="254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lIns="91425" tIns="45700" rIns="91425" bIns="45700"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  <a:defRPr/>
              </a:pPr>
              <a:endParaRPr sz="13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69;p9">
              <a:extLst>
                <a:ext uri="{FF2B5EF4-FFF2-40B4-BE49-F238E27FC236}">
                  <a16:creationId xmlns:a16="http://schemas.microsoft.com/office/drawing/2014/main" id="{05ECAC44-615A-41A7-8FD0-0BB01CE6A627}"/>
                </a:ext>
              </a:extLst>
            </p:cNvPr>
            <p:cNvSpPr/>
            <p:nvPr/>
          </p:nvSpPr>
          <p:spPr>
            <a:xfrm>
              <a:off x="5602401" y="3763121"/>
              <a:ext cx="2343766" cy="720182"/>
            </a:xfrm>
            <a:prstGeom prst="roundRect">
              <a:avLst>
                <a:gd name="adj" fmla="val 16667"/>
              </a:avLst>
            </a:prstGeom>
            <a:solidFill>
              <a:schemeClr val="tx2">
                <a:lumMod val="50000"/>
              </a:schemeClr>
            </a:solidFill>
            <a:ln w="25400" cap="flat" cmpd="sng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lIns="91425" tIns="45700" rIns="91425" bIns="45700"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  <a:defRPr/>
              </a:pPr>
              <a:endParaRPr sz="13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" name="Google Shape;171;p9">
              <a:extLst>
                <a:ext uri="{FF2B5EF4-FFF2-40B4-BE49-F238E27FC236}">
                  <a16:creationId xmlns:a16="http://schemas.microsoft.com/office/drawing/2014/main" id="{7CA0EA87-28B9-4295-8607-FC525AC03072}"/>
                </a:ext>
              </a:extLst>
            </p:cNvPr>
            <p:cNvPicPr preferRelativeResize="0"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06361" y="1681847"/>
              <a:ext cx="1953262" cy="296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Google Shape;172;p9">
              <a:extLst>
                <a:ext uri="{FF2B5EF4-FFF2-40B4-BE49-F238E27FC236}">
                  <a16:creationId xmlns:a16="http://schemas.microsoft.com/office/drawing/2014/main" id="{92936704-30A6-4AC6-8F2A-D82448D297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28213" y="2833958"/>
              <a:ext cx="2475583" cy="65427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400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r>
                <a:rPr lang="en-US" altLang="en-US">
                  <a:solidFill>
                    <a:srgbClr val="FFFFFF"/>
                  </a:solidFill>
                  <a:cs typeface="Arial" panose="020B0604020202020204" pitchFamily="34" charset="0"/>
                  <a:sym typeface="Arial" panose="020B0604020202020204" pitchFamily="34" charset="0"/>
                </a:rPr>
                <a:t>Information</a:t>
              </a:r>
              <a:endParaRPr lang="en-US" altLang="en-US" sz="1400">
                <a:solidFill>
                  <a:srgbClr val="000000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  <a:p>
              <a:pPr algn="ctr" defTabSz="914400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r>
                <a:rPr lang="en-US" altLang="en-US">
                  <a:solidFill>
                    <a:srgbClr val="FFFFFF"/>
                  </a:solidFill>
                  <a:cs typeface="Arial" panose="020B0604020202020204" pitchFamily="34" charset="0"/>
                  <a:sym typeface="Arial" panose="020B0604020202020204" pitchFamily="34" charset="0"/>
                </a:rPr>
                <a:t>Services</a:t>
              </a:r>
              <a:endParaRPr lang="en-US" altLang="en-US" sz="1400">
                <a:solidFill>
                  <a:srgbClr val="000000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3" name="Google Shape;173;p9">
              <a:extLst>
                <a:ext uri="{FF2B5EF4-FFF2-40B4-BE49-F238E27FC236}">
                  <a16:creationId xmlns:a16="http://schemas.microsoft.com/office/drawing/2014/main" id="{6294E440-53CF-4F68-9534-943DAD817E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83293" y="2832350"/>
              <a:ext cx="2475583" cy="654273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defTabSz="914400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r>
                <a:rPr lang="en-US" altLang="en-US">
                  <a:solidFill>
                    <a:srgbClr val="FFFFFF"/>
                  </a:solidFill>
                  <a:cs typeface="Arial" panose="020B0604020202020204" pitchFamily="34" charset="0"/>
                  <a:sym typeface="Arial" panose="020B0604020202020204" pitchFamily="34" charset="0"/>
                </a:rPr>
                <a:t>Software</a:t>
              </a:r>
              <a:endParaRPr lang="en-US" altLang="en-US" sz="1400">
                <a:solidFill>
                  <a:srgbClr val="000000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  <a:p>
              <a:pPr algn="ctr" defTabSz="914400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r>
                <a:rPr lang="en-US" altLang="en-US">
                  <a:solidFill>
                    <a:srgbClr val="FFFFFF"/>
                  </a:solidFill>
                  <a:cs typeface="Arial" panose="020B0604020202020204" pitchFamily="34" charset="0"/>
                  <a:sym typeface="Arial" panose="020B0604020202020204" pitchFamily="34" charset="0"/>
                </a:rPr>
                <a:t>Solutions</a:t>
              </a:r>
              <a:endParaRPr lang="en-US" altLang="en-US" sz="1400">
                <a:solidFill>
                  <a:srgbClr val="000000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4" name="Google Shape;174;p9">
              <a:extLst>
                <a:ext uri="{FF2B5EF4-FFF2-40B4-BE49-F238E27FC236}">
                  <a16:creationId xmlns:a16="http://schemas.microsoft.com/office/drawing/2014/main" id="{84C02E11-DEC7-415D-8B86-0453D39B8078}"/>
                </a:ext>
              </a:extLst>
            </p:cNvPr>
            <p:cNvSpPr txBox="1"/>
            <p:nvPr/>
          </p:nvSpPr>
          <p:spPr>
            <a:xfrm>
              <a:off x="225241" y="3618442"/>
              <a:ext cx="2155687" cy="16204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lIns="91425" tIns="45700" rIns="91425" bIns="45700">
              <a:spAutoFit/>
            </a:bodyPr>
            <a:lstStyle/>
            <a:p>
              <a:pPr marL="139700" indent="-139700" defTabSz="914400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174A8A"/>
                </a:buClr>
                <a:buSzPts val="1400"/>
                <a:buFont typeface="Arial"/>
                <a:buChar char="•"/>
                <a:defRPr/>
              </a:pPr>
              <a:r>
                <a:rPr lang="en-US" sz="1400" kern="0">
                  <a:solidFill>
                    <a:srgbClr val="174A8A"/>
                  </a:solidFill>
                  <a:latin typeface="Arial"/>
                  <a:ea typeface="Arial"/>
                  <a:cs typeface="Arial"/>
                  <a:sym typeface="Arial"/>
                </a:rPr>
                <a:t>Subscription-based maintenance library.</a:t>
              </a:r>
              <a:endParaRPr sz="1400" kern="0">
                <a:solidFill>
                  <a:srgbClr val="174A8A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defTabSz="914400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/>
              </a:pPr>
              <a:endParaRPr sz="1400" kern="0">
                <a:solidFill>
                  <a:srgbClr val="174A8A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139700" indent="-139700" defTabSz="914400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174A8A"/>
                </a:buClr>
                <a:buSzPts val="1400"/>
                <a:buFont typeface="Arial"/>
                <a:buChar char="•"/>
                <a:defRPr/>
              </a:pPr>
              <a:r>
                <a:rPr lang="en-US" sz="1400" kern="0">
                  <a:solidFill>
                    <a:srgbClr val="174A8A"/>
                  </a:solidFill>
                  <a:latin typeface="Arial"/>
                  <a:ea typeface="Arial"/>
                  <a:cs typeface="Arial"/>
                  <a:sym typeface="Arial"/>
                </a:rPr>
                <a:t>Regulatory content and real-time alerts from FAA, EASA.</a:t>
              </a:r>
              <a:endParaRPr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139700" indent="-50800" defTabSz="914400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/>
              </a:pPr>
              <a:endParaRPr sz="1400" kern="0">
                <a:solidFill>
                  <a:srgbClr val="174A8A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75;p9">
              <a:extLst>
                <a:ext uri="{FF2B5EF4-FFF2-40B4-BE49-F238E27FC236}">
                  <a16:creationId xmlns:a16="http://schemas.microsoft.com/office/drawing/2014/main" id="{BB8CF758-C6FE-4DBF-A6B7-84B2A42D34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6183" y="2223090"/>
              <a:ext cx="2621867" cy="96613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>
              <a:spAutoFit/>
            </a:bodyPr>
            <a:lstStyle>
              <a:lvl1pPr marL="139700" indent="-1397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 eaLnBrk="1" hangingPunct="1">
                <a:buClr>
                  <a:srgbClr val="174A8A"/>
                </a:buClr>
                <a:buSzPts val="1400"/>
                <a:buFont typeface="Arial" panose="020B0604020202020204" pitchFamily="34" charset="0"/>
                <a:buChar char="•"/>
                <a:defRPr/>
              </a:pPr>
              <a:r>
                <a:rPr lang="en-US" altLang="en-US" sz="1400">
                  <a:solidFill>
                    <a:srgbClr val="174A8A"/>
                  </a:solidFill>
                  <a:cs typeface="Arial" panose="020B0604020202020204" pitchFamily="34" charset="0"/>
                  <a:sym typeface="Arial" panose="020B0604020202020204" pitchFamily="34" charset="0"/>
                </a:rPr>
                <a:t>Improves the health of airline fleets by identifying, consolidating &amp; ranking recurring or chronic defects.</a:t>
              </a:r>
            </a:p>
          </p:txBody>
        </p:sp>
        <p:cxnSp>
          <p:nvCxnSpPr>
            <p:cNvPr id="16" name="Google Shape;176;p9">
              <a:extLst>
                <a:ext uri="{FF2B5EF4-FFF2-40B4-BE49-F238E27FC236}">
                  <a16:creationId xmlns:a16="http://schemas.microsoft.com/office/drawing/2014/main" id="{4E06BC95-EA2B-45BD-B32A-AA3CBD651EB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0800000" flipH="1">
              <a:off x="5027351" y="1064924"/>
              <a:ext cx="384591" cy="764999"/>
            </a:xfrm>
            <a:prstGeom prst="straightConnector1">
              <a:avLst/>
            </a:prstGeom>
            <a:noFill/>
            <a:ln w="76200">
              <a:solidFill>
                <a:srgbClr val="7F7F7F"/>
              </a:solidFill>
              <a:round/>
              <a:headEnd type="oval" w="med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7" name="Google Shape;177;p9">
              <a:extLst>
                <a:ext uri="{FF2B5EF4-FFF2-40B4-BE49-F238E27FC236}">
                  <a16:creationId xmlns:a16="http://schemas.microsoft.com/office/drawing/2014/main" id="{07134FF7-E676-4B7D-A04B-E503BC4DBC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86659" y="763436"/>
              <a:ext cx="3480284" cy="342407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 eaLnBrk="1" hangingPunct="1">
                <a:buClr>
                  <a:srgbClr val="000000"/>
                </a:buClr>
                <a:buSzPts val="1600"/>
                <a:buFont typeface="Arial" panose="020B0604020202020204" pitchFamily="34" charset="0"/>
                <a:buNone/>
                <a:defRPr/>
              </a:pPr>
              <a:r>
                <a:rPr lang="en-US" altLang="en-US" sz="1600">
                  <a:solidFill>
                    <a:srgbClr val="7F7F7F"/>
                  </a:solidFill>
                  <a:cs typeface="Arial" panose="020B0604020202020204" pitchFamily="34" charset="0"/>
                  <a:sym typeface="Arial" panose="020B0604020202020204" pitchFamily="34" charset="0"/>
                </a:rPr>
                <a:t>Airlines, OEMs, MROs, &amp; Military</a:t>
              </a:r>
              <a:endParaRPr lang="en-US" altLang="en-US" sz="1400">
                <a:solidFill>
                  <a:srgbClr val="000000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cxnSp>
          <p:nvCxnSpPr>
            <p:cNvPr id="18" name="Google Shape;178;p9">
              <a:extLst>
                <a:ext uri="{FF2B5EF4-FFF2-40B4-BE49-F238E27FC236}">
                  <a16:creationId xmlns:a16="http://schemas.microsoft.com/office/drawing/2014/main" id="{ADF7403B-CF92-4096-8EC1-82BF9ECE0E4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0800000">
              <a:off x="2117616" y="1922266"/>
              <a:ext cx="754336" cy="638125"/>
            </a:xfrm>
            <a:prstGeom prst="straightConnector1">
              <a:avLst/>
            </a:prstGeom>
            <a:noFill/>
            <a:ln w="76200">
              <a:solidFill>
                <a:srgbClr val="7F7F7F"/>
              </a:solidFill>
              <a:round/>
              <a:headEnd type="oval" w="med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9" name="Google Shape;179;p9">
              <a:extLst>
                <a:ext uri="{FF2B5EF4-FFF2-40B4-BE49-F238E27FC236}">
                  <a16:creationId xmlns:a16="http://schemas.microsoft.com/office/drawing/2014/main" id="{BB2735EC-F063-411D-BDD7-D80ECC7E7B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327" y="1496478"/>
              <a:ext cx="2676524" cy="842355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 eaLnBrk="1" hangingPunct="1">
                <a:buClr>
                  <a:srgbClr val="000000"/>
                </a:buClr>
                <a:buSzPts val="1600"/>
                <a:buFont typeface="Arial" panose="020B0604020202020204" pitchFamily="34" charset="0"/>
                <a:buNone/>
                <a:defRPr/>
              </a:pPr>
              <a:r>
                <a:rPr lang="en-US" altLang="en-US" sz="1600">
                  <a:solidFill>
                    <a:srgbClr val="7F7F7F"/>
                  </a:solidFill>
                  <a:cs typeface="Arial" panose="020B0604020202020204" pitchFamily="34" charset="0"/>
                  <a:sym typeface="Arial" panose="020B0604020202020204" pitchFamily="34" charset="0"/>
                </a:rPr>
                <a:t>Aviation, MROs, Flight Schools, OEMs</a:t>
              </a:r>
              <a:endParaRPr lang="en-US" altLang="en-US" sz="1400">
                <a:solidFill>
                  <a:srgbClr val="000000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pic>
        <p:nvPicPr>
          <p:cNvPr id="26" name="Picture 33" descr="A picture containing drawing&#10;&#10;Description automatically generated">
            <a:extLst>
              <a:ext uri="{FF2B5EF4-FFF2-40B4-BE49-F238E27FC236}">
                <a16:creationId xmlns:a16="http://schemas.microsoft.com/office/drawing/2014/main" id="{AAC86416-C8FB-4C5F-9CA4-244519646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525" y="3830638"/>
            <a:ext cx="2016125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Google Shape;155;p9">
            <a:extLst>
              <a:ext uri="{FF2B5EF4-FFF2-40B4-BE49-F238E27FC236}">
                <a16:creationId xmlns:a16="http://schemas.microsoft.com/office/drawing/2014/main" id="{5B17E638-1CFB-4BC6-9FE0-45467EAA12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363" y="5410200"/>
            <a:ext cx="5367337" cy="30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>
              <a:buClr>
                <a:srgbClr val="000000"/>
              </a:buClr>
              <a:buSzPts val="900"/>
              <a:buFont typeface="Arial" panose="020B0604020202020204" pitchFamily="34" charset="0"/>
              <a:buNone/>
              <a:defRPr/>
            </a:pPr>
            <a:r>
              <a:rPr lang="en-US" altLang="en-US" sz="900">
                <a:solidFill>
                  <a:srgbClr val="D9D9D9"/>
                </a:solidFill>
                <a:cs typeface="Arial" panose="020B0604020202020204" pitchFamily="34" charset="0"/>
                <a:sym typeface="Arial" panose="020B0604020202020204" pitchFamily="34" charset="0"/>
              </a:rPr>
              <a:t>©2020 ATP – All Rights Reserved</a:t>
            </a:r>
            <a:endParaRPr lang="en-US" altLang="en-US" sz="1400">
              <a:solidFill>
                <a:srgbClr val="D9D9D9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592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litary Divider - Cornfield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;p24">
            <a:extLst>
              <a:ext uri="{FF2B5EF4-FFF2-40B4-BE49-F238E27FC236}">
                <a16:creationId xmlns:a16="http://schemas.microsoft.com/office/drawing/2014/main" id="{CA86C0C1-2BA9-422A-8E4F-EAC3ACCC8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350"/>
            <a:ext cx="9144000" cy="5715000"/>
          </a:xfrm>
          <a:prstGeom prst="rect">
            <a:avLst/>
          </a:prstGeom>
          <a:solidFill>
            <a:srgbClr val="FEC000"/>
          </a:solidFill>
          <a:ln w="25400">
            <a:solidFill>
              <a:srgbClr val="FFC000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68E34631-3EBB-49AB-815A-7544BBF37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36"/>
          <a:stretch>
            <a:fillRect/>
          </a:stretch>
        </p:blipFill>
        <p:spPr bwMode="auto">
          <a:xfrm>
            <a:off x="9525" y="328613"/>
            <a:ext cx="9124950" cy="538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12;p24">
            <a:extLst>
              <a:ext uri="{FF2B5EF4-FFF2-40B4-BE49-F238E27FC236}">
                <a16:creationId xmlns:a16="http://schemas.microsoft.com/office/drawing/2014/main" id="{620EC61A-9888-4AE8-9D11-2347F57232C1}"/>
              </a:ext>
            </a:extLst>
          </p:cNvPr>
          <p:cNvSpPr/>
          <p:nvPr/>
        </p:nvSpPr>
        <p:spPr>
          <a:xfrm>
            <a:off x="0" y="2392363"/>
            <a:ext cx="9144000" cy="1069975"/>
          </a:xfrm>
          <a:prstGeom prst="rect">
            <a:avLst/>
          </a:prstGeom>
          <a:solidFill>
            <a:schemeClr val="tx2">
              <a:lumMod val="50000"/>
            </a:schemeClr>
          </a:solidFill>
          <a:ln w="254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87362" y="2669381"/>
            <a:ext cx="8351838" cy="515946"/>
          </a:xfrm>
        </p:spPr>
        <p:txBody>
          <a:bodyPr>
            <a:noAutofit/>
          </a:bodyPr>
          <a:lstStyle>
            <a:lvl1pPr marL="0" indent="0">
              <a:buNone/>
              <a:defRPr sz="32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3C900FA5-424B-4F13-A85A-CC4E4F69446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– All Rights Reserved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DE072D79-8D35-4043-AF03-775FB63D81F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EE9411E3-5E0C-4B56-9D5B-606581FAD7B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4252DF-3DB6-4C41-82A7-0C6846D8270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90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litary Divider - Jet Sk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;p24">
            <a:extLst>
              <a:ext uri="{FF2B5EF4-FFF2-40B4-BE49-F238E27FC236}">
                <a16:creationId xmlns:a16="http://schemas.microsoft.com/office/drawing/2014/main" id="{2EA9F21D-B74F-486C-B134-9F940CDBAF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350"/>
            <a:ext cx="9144000" cy="5715000"/>
          </a:xfrm>
          <a:prstGeom prst="rect">
            <a:avLst/>
          </a:prstGeom>
          <a:solidFill>
            <a:srgbClr val="8CA8DA"/>
          </a:solidFill>
          <a:ln w="25400">
            <a:solidFill>
              <a:srgbClr val="8CA8DA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ECD119EE-D0C7-4C6F-BDA1-E439621B7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36"/>
          <a:stretch>
            <a:fillRect/>
          </a:stretch>
        </p:blipFill>
        <p:spPr bwMode="auto">
          <a:xfrm>
            <a:off x="9525" y="328613"/>
            <a:ext cx="9124950" cy="538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12;p24">
            <a:extLst>
              <a:ext uri="{FF2B5EF4-FFF2-40B4-BE49-F238E27FC236}">
                <a16:creationId xmlns:a16="http://schemas.microsoft.com/office/drawing/2014/main" id="{8D916A6A-D16E-4C51-951E-87A356E89B1A}"/>
              </a:ext>
            </a:extLst>
          </p:cNvPr>
          <p:cNvSpPr/>
          <p:nvPr/>
        </p:nvSpPr>
        <p:spPr>
          <a:xfrm>
            <a:off x="0" y="2392363"/>
            <a:ext cx="9144000" cy="1069975"/>
          </a:xfrm>
          <a:prstGeom prst="rect">
            <a:avLst/>
          </a:prstGeom>
          <a:solidFill>
            <a:schemeClr val="tx2">
              <a:lumMod val="50000"/>
            </a:schemeClr>
          </a:solidFill>
          <a:ln w="254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87362" y="2669381"/>
            <a:ext cx="8351838" cy="515946"/>
          </a:xfrm>
        </p:spPr>
        <p:txBody>
          <a:bodyPr>
            <a:noAutofit/>
          </a:bodyPr>
          <a:lstStyle>
            <a:lvl1pPr marL="0" indent="0">
              <a:buNone/>
              <a:defRPr sz="32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0E3E65CA-1B7E-47DB-A057-366F118EB7C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– All Rights Reserved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0B3E58C-EFF3-48C4-9220-98F01EF38D9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716DFD1F-1C3E-4E1E-BD41-D3ABC3F7B6C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FF4281-46FF-4806-B611-28A8C1CA57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17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litary Divider - Propeller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;p24">
            <a:extLst>
              <a:ext uri="{FF2B5EF4-FFF2-40B4-BE49-F238E27FC236}">
                <a16:creationId xmlns:a16="http://schemas.microsoft.com/office/drawing/2014/main" id="{388E8CD7-8DEF-4E38-B506-6FFBD08CBD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350"/>
            <a:ext cx="9144000" cy="5715000"/>
          </a:xfrm>
          <a:prstGeom prst="rect">
            <a:avLst/>
          </a:prstGeom>
          <a:solidFill>
            <a:srgbClr val="BFBFBF"/>
          </a:solidFill>
          <a:ln w="25400">
            <a:solidFill>
              <a:srgbClr val="BFBFBF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7F991893-B551-47A7-9802-A99C543F6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36"/>
          <a:stretch>
            <a:fillRect/>
          </a:stretch>
        </p:blipFill>
        <p:spPr bwMode="auto">
          <a:xfrm>
            <a:off x="9525" y="328613"/>
            <a:ext cx="9124950" cy="538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12;p24">
            <a:extLst>
              <a:ext uri="{FF2B5EF4-FFF2-40B4-BE49-F238E27FC236}">
                <a16:creationId xmlns:a16="http://schemas.microsoft.com/office/drawing/2014/main" id="{4B229FDF-909B-4C14-8804-A08E3F57335A}"/>
              </a:ext>
            </a:extLst>
          </p:cNvPr>
          <p:cNvSpPr/>
          <p:nvPr/>
        </p:nvSpPr>
        <p:spPr>
          <a:xfrm>
            <a:off x="0" y="2392363"/>
            <a:ext cx="9144000" cy="1069975"/>
          </a:xfrm>
          <a:prstGeom prst="rect">
            <a:avLst/>
          </a:prstGeom>
          <a:solidFill>
            <a:schemeClr val="tx2">
              <a:lumMod val="50000"/>
            </a:schemeClr>
          </a:solidFill>
          <a:ln w="254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87362" y="2669381"/>
            <a:ext cx="8351838" cy="515946"/>
          </a:xfrm>
        </p:spPr>
        <p:txBody>
          <a:bodyPr>
            <a:noAutofit/>
          </a:bodyPr>
          <a:lstStyle>
            <a:lvl1pPr marL="0" indent="0">
              <a:buNone/>
              <a:defRPr sz="32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F6AF4FA4-F93C-40FD-849E-87AB3E5BC76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– All Rights Reserved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7D622625-78EE-4CFB-89CB-C2BE5F9D0CC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D8F7507D-F526-41C4-922C-FAE322939A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10D201-48C6-4251-B235-851B639EEA8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7962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Aviation Divider - Cornfield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;p24">
            <a:extLst>
              <a:ext uri="{FF2B5EF4-FFF2-40B4-BE49-F238E27FC236}">
                <a16:creationId xmlns:a16="http://schemas.microsoft.com/office/drawing/2014/main" id="{D17D30EF-A844-42D3-B530-C114CA086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350"/>
            <a:ext cx="9144000" cy="5715000"/>
          </a:xfrm>
          <a:prstGeom prst="rect">
            <a:avLst/>
          </a:prstGeom>
          <a:solidFill>
            <a:srgbClr val="FEC000"/>
          </a:solidFill>
          <a:ln w="25400">
            <a:solidFill>
              <a:srgbClr val="FFC000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10" descr="A picture containing airplane, drawing, flying, air&#10;&#10;Description automatically generated">
            <a:extLst>
              <a:ext uri="{FF2B5EF4-FFF2-40B4-BE49-F238E27FC236}">
                <a16:creationId xmlns:a16="http://schemas.microsoft.com/office/drawing/2014/main" id="{E178D566-5ECF-4CB5-A091-D884FFC24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54" b="5736"/>
          <a:stretch>
            <a:fillRect/>
          </a:stretch>
        </p:blipFill>
        <p:spPr bwMode="auto">
          <a:xfrm>
            <a:off x="304800" y="320675"/>
            <a:ext cx="8772525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12;p24">
            <a:extLst>
              <a:ext uri="{FF2B5EF4-FFF2-40B4-BE49-F238E27FC236}">
                <a16:creationId xmlns:a16="http://schemas.microsoft.com/office/drawing/2014/main" id="{17EE4563-E36D-4AC2-BA4C-DA65269717C9}"/>
              </a:ext>
            </a:extLst>
          </p:cNvPr>
          <p:cNvSpPr/>
          <p:nvPr/>
        </p:nvSpPr>
        <p:spPr>
          <a:xfrm>
            <a:off x="0" y="2392363"/>
            <a:ext cx="9144000" cy="1069975"/>
          </a:xfrm>
          <a:prstGeom prst="rect">
            <a:avLst/>
          </a:prstGeom>
          <a:solidFill>
            <a:schemeClr val="tx2">
              <a:lumMod val="50000"/>
            </a:schemeClr>
          </a:solidFill>
          <a:ln w="254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87362" y="2669381"/>
            <a:ext cx="8351838" cy="515946"/>
          </a:xfrm>
        </p:spPr>
        <p:txBody>
          <a:bodyPr>
            <a:noAutofit/>
          </a:bodyPr>
          <a:lstStyle>
            <a:lvl1pPr marL="0" indent="0">
              <a:buNone/>
              <a:defRPr sz="32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EB1C882A-14E8-4941-BB06-F0153CCD216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– All Rights Reserved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C8A7238-E6A4-4750-B916-92933996340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634C3DE-86CE-4480-B9A4-CC1899BCB7D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66D83A-9665-4A8A-B0C3-E008464B32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3107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Aviation Divider - Jet Sk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;p24">
            <a:extLst>
              <a:ext uri="{FF2B5EF4-FFF2-40B4-BE49-F238E27FC236}">
                <a16:creationId xmlns:a16="http://schemas.microsoft.com/office/drawing/2014/main" id="{1C5262B4-EA41-4992-83E2-5295ECBC9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350"/>
            <a:ext cx="9144000" cy="5715000"/>
          </a:xfrm>
          <a:prstGeom prst="rect">
            <a:avLst/>
          </a:prstGeom>
          <a:solidFill>
            <a:srgbClr val="8CA8DA"/>
          </a:solidFill>
          <a:ln w="25400">
            <a:solidFill>
              <a:srgbClr val="8CA8DA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10" descr="A picture containing airplane, drawing, flying, air&#10;&#10;Description automatically generated">
            <a:extLst>
              <a:ext uri="{FF2B5EF4-FFF2-40B4-BE49-F238E27FC236}">
                <a16:creationId xmlns:a16="http://schemas.microsoft.com/office/drawing/2014/main" id="{D7890833-1476-4462-8327-9B82D66520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54" b="5736"/>
          <a:stretch>
            <a:fillRect/>
          </a:stretch>
        </p:blipFill>
        <p:spPr bwMode="auto">
          <a:xfrm>
            <a:off x="304800" y="320675"/>
            <a:ext cx="8772525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12;p24">
            <a:extLst>
              <a:ext uri="{FF2B5EF4-FFF2-40B4-BE49-F238E27FC236}">
                <a16:creationId xmlns:a16="http://schemas.microsoft.com/office/drawing/2014/main" id="{087B003C-FD53-4C7F-B5F5-CC0F816A25B4}"/>
              </a:ext>
            </a:extLst>
          </p:cNvPr>
          <p:cNvSpPr/>
          <p:nvPr/>
        </p:nvSpPr>
        <p:spPr>
          <a:xfrm>
            <a:off x="0" y="2392363"/>
            <a:ext cx="9144000" cy="1069975"/>
          </a:xfrm>
          <a:prstGeom prst="rect">
            <a:avLst/>
          </a:prstGeom>
          <a:solidFill>
            <a:schemeClr val="tx2">
              <a:lumMod val="50000"/>
            </a:schemeClr>
          </a:solidFill>
          <a:ln w="254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87362" y="2669381"/>
            <a:ext cx="8351838" cy="515946"/>
          </a:xfrm>
        </p:spPr>
        <p:txBody>
          <a:bodyPr>
            <a:noAutofit/>
          </a:bodyPr>
          <a:lstStyle>
            <a:lvl1pPr marL="0" indent="0">
              <a:buNone/>
              <a:defRPr sz="32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98B58FAA-9E52-4037-A78C-578362B6427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– All Rights Reserved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11B2E656-6628-4EB0-A287-90B9BC92857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7D463B6-CB86-41C4-9408-8D8EF650BCF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DD8E37-6044-47C4-9380-FCECA8BA51B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67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Aviation Divider - Propeller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;p24">
            <a:extLst>
              <a:ext uri="{FF2B5EF4-FFF2-40B4-BE49-F238E27FC236}">
                <a16:creationId xmlns:a16="http://schemas.microsoft.com/office/drawing/2014/main" id="{B97134AF-DB03-40A1-BADB-498C9B2555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350"/>
            <a:ext cx="9144000" cy="5715000"/>
          </a:xfrm>
          <a:prstGeom prst="rect">
            <a:avLst/>
          </a:prstGeom>
          <a:solidFill>
            <a:srgbClr val="BFBFBF"/>
          </a:solidFill>
          <a:ln w="25400">
            <a:solidFill>
              <a:srgbClr val="BFBFBF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10" descr="A picture containing airplane, drawing, flying, air&#10;&#10;Description automatically generated">
            <a:extLst>
              <a:ext uri="{FF2B5EF4-FFF2-40B4-BE49-F238E27FC236}">
                <a16:creationId xmlns:a16="http://schemas.microsoft.com/office/drawing/2014/main" id="{754ACFEB-C7BB-4D80-AD6A-00DFFE89B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54" b="5736"/>
          <a:stretch>
            <a:fillRect/>
          </a:stretch>
        </p:blipFill>
        <p:spPr bwMode="auto">
          <a:xfrm>
            <a:off x="304800" y="320675"/>
            <a:ext cx="8772525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12;p24">
            <a:extLst>
              <a:ext uri="{FF2B5EF4-FFF2-40B4-BE49-F238E27FC236}">
                <a16:creationId xmlns:a16="http://schemas.microsoft.com/office/drawing/2014/main" id="{5577D5CB-9794-4E9C-8581-FAEDB13A4341}"/>
              </a:ext>
            </a:extLst>
          </p:cNvPr>
          <p:cNvSpPr/>
          <p:nvPr/>
        </p:nvSpPr>
        <p:spPr>
          <a:xfrm>
            <a:off x="0" y="2392363"/>
            <a:ext cx="9144000" cy="1069975"/>
          </a:xfrm>
          <a:prstGeom prst="rect">
            <a:avLst/>
          </a:prstGeom>
          <a:solidFill>
            <a:schemeClr val="tx2">
              <a:lumMod val="50000"/>
            </a:schemeClr>
          </a:solidFill>
          <a:ln w="254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87362" y="2669381"/>
            <a:ext cx="8351838" cy="515946"/>
          </a:xfrm>
        </p:spPr>
        <p:txBody>
          <a:bodyPr>
            <a:noAutofit/>
          </a:bodyPr>
          <a:lstStyle>
            <a:lvl1pPr marL="0" indent="0">
              <a:buNone/>
              <a:defRPr sz="32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9F1E78EF-188D-4402-B51B-BDA360E4E7C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– All Rights Reserved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A7D60708-0877-4E77-A599-47B68DF0F61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92EE159F-1F80-4C34-99DF-10DA19FA02C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30A40D-39E8-4A6C-AFA7-F06F6F02F3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346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 Divider - Cornfield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;p24">
            <a:extLst>
              <a:ext uri="{FF2B5EF4-FFF2-40B4-BE49-F238E27FC236}">
                <a16:creationId xmlns:a16="http://schemas.microsoft.com/office/drawing/2014/main" id="{3BE6093D-362F-4F83-ADB1-1E47CEE450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350"/>
            <a:ext cx="9144000" cy="5715000"/>
          </a:xfrm>
          <a:prstGeom prst="rect">
            <a:avLst/>
          </a:prstGeom>
          <a:solidFill>
            <a:srgbClr val="FEC000"/>
          </a:solidFill>
          <a:ln w="25400">
            <a:solidFill>
              <a:srgbClr val="FFC000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5EB1E29E-2116-4D1C-864D-6A01C4459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65"/>
          <a:stretch>
            <a:fillRect/>
          </a:stretch>
        </p:blipFill>
        <p:spPr bwMode="auto">
          <a:xfrm>
            <a:off x="7938" y="420688"/>
            <a:ext cx="9128125" cy="529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12;p24">
            <a:extLst>
              <a:ext uri="{FF2B5EF4-FFF2-40B4-BE49-F238E27FC236}">
                <a16:creationId xmlns:a16="http://schemas.microsoft.com/office/drawing/2014/main" id="{6F6D26EB-9ABD-4DD0-8D02-B9C52AC42279}"/>
              </a:ext>
            </a:extLst>
          </p:cNvPr>
          <p:cNvSpPr/>
          <p:nvPr/>
        </p:nvSpPr>
        <p:spPr>
          <a:xfrm>
            <a:off x="0" y="2392363"/>
            <a:ext cx="9144000" cy="1069975"/>
          </a:xfrm>
          <a:prstGeom prst="rect">
            <a:avLst/>
          </a:prstGeom>
          <a:solidFill>
            <a:schemeClr val="tx2">
              <a:lumMod val="50000"/>
            </a:schemeClr>
          </a:solidFill>
          <a:ln w="254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87362" y="2669381"/>
            <a:ext cx="8351838" cy="515946"/>
          </a:xfrm>
        </p:spPr>
        <p:txBody>
          <a:bodyPr>
            <a:noAutofit/>
          </a:bodyPr>
          <a:lstStyle>
            <a:lvl1pPr marL="0" indent="0">
              <a:buNone/>
              <a:defRPr sz="32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C5AD448D-ADA0-4AAF-9A96-4B40E873F45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– All Rights Reserved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B629B79-0CA2-4BCD-A066-5BB4CEC6A9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B0CD7A10-9BAC-46DF-B8AF-966C3493594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4EECD8-547C-4DDB-8BD9-DC11D153C5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651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 Divider - Jet Sk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;p24">
            <a:extLst>
              <a:ext uri="{FF2B5EF4-FFF2-40B4-BE49-F238E27FC236}">
                <a16:creationId xmlns:a16="http://schemas.microsoft.com/office/drawing/2014/main" id="{FBFF2D02-D76A-4192-9C50-8B3D6C6398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350"/>
            <a:ext cx="9144000" cy="5715000"/>
          </a:xfrm>
          <a:prstGeom prst="rect">
            <a:avLst/>
          </a:prstGeom>
          <a:solidFill>
            <a:srgbClr val="8CA8DA"/>
          </a:solidFill>
          <a:ln w="25400">
            <a:solidFill>
              <a:srgbClr val="8CA8DA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640EC50C-FDC8-467C-9EB9-11B7E71B8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65"/>
          <a:stretch>
            <a:fillRect/>
          </a:stretch>
        </p:blipFill>
        <p:spPr bwMode="auto">
          <a:xfrm>
            <a:off x="7938" y="420688"/>
            <a:ext cx="9128125" cy="529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12;p24">
            <a:extLst>
              <a:ext uri="{FF2B5EF4-FFF2-40B4-BE49-F238E27FC236}">
                <a16:creationId xmlns:a16="http://schemas.microsoft.com/office/drawing/2014/main" id="{FDF21ADF-53EB-4008-B220-1D8609F31CFA}"/>
              </a:ext>
            </a:extLst>
          </p:cNvPr>
          <p:cNvSpPr/>
          <p:nvPr/>
        </p:nvSpPr>
        <p:spPr>
          <a:xfrm>
            <a:off x="0" y="2392363"/>
            <a:ext cx="9144000" cy="1069975"/>
          </a:xfrm>
          <a:prstGeom prst="rect">
            <a:avLst/>
          </a:prstGeom>
          <a:solidFill>
            <a:schemeClr val="tx2">
              <a:lumMod val="50000"/>
            </a:schemeClr>
          </a:solidFill>
          <a:ln w="254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87362" y="2669381"/>
            <a:ext cx="8351838" cy="515946"/>
          </a:xfrm>
        </p:spPr>
        <p:txBody>
          <a:bodyPr>
            <a:noAutofit/>
          </a:bodyPr>
          <a:lstStyle>
            <a:lvl1pPr marL="0" indent="0">
              <a:buNone/>
              <a:defRPr sz="32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047AE82E-0D97-4589-86AB-A070C12235B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– All Rights Reserved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8E7E6F2C-FA66-4F39-BAAF-99B934E2633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01C55697-F0F0-41CD-AECA-B0231CC731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AA163F-0400-4D9D-B962-BAF4A79A8F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392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 Divider - Propeller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;p24">
            <a:extLst>
              <a:ext uri="{FF2B5EF4-FFF2-40B4-BE49-F238E27FC236}">
                <a16:creationId xmlns:a16="http://schemas.microsoft.com/office/drawing/2014/main" id="{DC1046B2-66B5-48A4-911F-7E85E6347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350"/>
            <a:ext cx="9144000" cy="5715000"/>
          </a:xfrm>
          <a:prstGeom prst="rect">
            <a:avLst/>
          </a:prstGeom>
          <a:solidFill>
            <a:srgbClr val="BFBFBF"/>
          </a:solidFill>
          <a:ln w="25400">
            <a:solidFill>
              <a:srgbClr val="BFBFBF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886E2870-8FBB-4E55-81D3-C888FB39C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65"/>
          <a:stretch>
            <a:fillRect/>
          </a:stretch>
        </p:blipFill>
        <p:spPr bwMode="auto">
          <a:xfrm>
            <a:off x="7938" y="420688"/>
            <a:ext cx="9128125" cy="529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12;p24">
            <a:extLst>
              <a:ext uri="{FF2B5EF4-FFF2-40B4-BE49-F238E27FC236}">
                <a16:creationId xmlns:a16="http://schemas.microsoft.com/office/drawing/2014/main" id="{E54DB5CA-191C-4BEC-A08A-E1B3FA5A106F}"/>
              </a:ext>
            </a:extLst>
          </p:cNvPr>
          <p:cNvSpPr/>
          <p:nvPr/>
        </p:nvSpPr>
        <p:spPr>
          <a:xfrm>
            <a:off x="0" y="2392363"/>
            <a:ext cx="9144000" cy="1069975"/>
          </a:xfrm>
          <a:prstGeom prst="rect">
            <a:avLst/>
          </a:prstGeom>
          <a:solidFill>
            <a:schemeClr val="tx2">
              <a:lumMod val="50000"/>
            </a:schemeClr>
          </a:solidFill>
          <a:ln w="254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87362" y="2669381"/>
            <a:ext cx="8351838" cy="515946"/>
          </a:xfrm>
        </p:spPr>
        <p:txBody>
          <a:bodyPr>
            <a:noAutofit/>
          </a:bodyPr>
          <a:lstStyle>
            <a:lvl1pPr marL="0" indent="0">
              <a:buNone/>
              <a:defRPr sz="32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5F51EC01-2FD3-48A2-A58D-2C31EAB80AC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– All Rights Reserved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477628B-F56A-4BB5-9B0D-FB79565303F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957D53A-4066-4F8F-9CD3-CD4D2C64CB7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5E6C8C-8CA1-482C-B734-DF8624DBB0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65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litary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 descr="A fighter jet sitting on top of a building&#10;&#10;Description automatically generated">
            <a:extLst>
              <a:ext uri="{FF2B5EF4-FFF2-40B4-BE49-F238E27FC236}">
                <a16:creationId xmlns:a16="http://schemas.microsoft.com/office/drawing/2014/main" id="{1E4ED749-C6A5-4B16-A947-A1248EB72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38" y="438150"/>
            <a:ext cx="9159876" cy="458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63;p1">
            <a:extLst>
              <a:ext uri="{FF2B5EF4-FFF2-40B4-BE49-F238E27FC236}">
                <a16:creationId xmlns:a16="http://schemas.microsoft.com/office/drawing/2014/main" id="{EEA4D09A-AC3C-490D-AA3C-707562D9AAA5}"/>
              </a:ext>
            </a:extLst>
          </p:cNvPr>
          <p:cNvSpPr/>
          <p:nvPr/>
        </p:nvSpPr>
        <p:spPr>
          <a:xfrm>
            <a:off x="0" y="4986338"/>
            <a:ext cx="9144000" cy="781050"/>
          </a:xfrm>
          <a:prstGeom prst="rect">
            <a:avLst/>
          </a:prstGeom>
          <a:solidFill>
            <a:schemeClr val="tx2">
              <a:lumMod val="50000"/>
            </a:schemeClr>
          </a:solidFill>
          <a:ln w="254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4;p1">
            <a:extLst>
              <a:ext uri="{FF2B5EF4-FFF2-40B4-BE49-F238E27FC236}">
                <a16:creationId xmlns:a16="http://schemas.microsoft.com/office/drawing/2014/main" id="{B910148F-028C-4F5F-972B-71C3AB9EBD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3050" y="4606925"/>
            <a:ext cx="2497138" cy="3079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/>
            </a:pPr>
            <a:r>
              <a:rPr lang="en-US" altLang="en-US" sz="14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Presented to:</a:t>
            </a:r>
            <a:endParaRPr lang="en-US" altLang="en-US" sz="1400">
              <a:solidFill>
                <a:srgbClr val="000000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7" name="Google Shape;66;p1">
            <a:extLst>
              <a:ext uri="{FF2B5EF4-FFF2-40B4-BE49-F238E27FC236}">
                <a16:creationId xmlns:a16="http://schemas.microsoft.com/office/drawing/2014/main" id="{A8BBAA1E-642E-48D9-AA19-07C97AB5D30B}"/>
              </a:ext>
            </a:extLst>
          </p:cNvPr>
          <p:cNvGrpSpPr>
            <a:grpSpLocks/>
          </p:cNvGrpSpPr>
          <p:nvPr/>
        </p:nvGrpSpPr>
        <p:grpSpPr bwMode="auto">
          <a:xfrm>
            <a:off x="6646863" y="4986338"/>
            <a:ext cx="2497137" cy="781050"/>
            <a:chOff x="6646985" y="4985885"/>
            <a:chExt cx="2496900" cy="780900"/>
          </a:xfrm>
        </p:grpSpPr>
        <p:sp>
          <p:nvSpPr>
            <p:cNvPr id="8" name="Google Shape;67;p1">
              <a:extLst>
                <a:ext uri="{FF2B5EF4-FFF2-40B4-BE49-F238E27FC236}">
                  <a16:creationId xmlns:a16="http://schemas.microsoft.com/office/drawing/2014/main" id="{EA273D70-A404-4407-936D-22683E4AFC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985" y="4985885"/>
              <a:ext cx="2496900" cy="780900"/>
            </a:xfrm>
            <a:prstGeom prst="rect">
              <a:avLst/>
            </a:prstGeom>
            <a:solidFill>
              <a:srgbClr val="7F7F7F"/>
            </a:solidFill>
            <a:ln w="25400">
              <a:solidFill>
                <a:srgbClr val="7F7F7F"/>
              </a:solidFill>
              <a:round/>
              <a:headEnd type="none" w="sm" len="sm"/>
              <a:tailEnd type="none" w="sm" len="sm"/>
            </a:ln>
          </p:spPr>
          <p:txBody>
            <a:bodyPr lIns="91425" tIns="45700" rIns="91425" bIns="45700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endParaRPr lang="en-US" altLang="en-US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9" name="Google Shape;68;p1">
              <a:extLst>
                <a:ext uri="{FF2B5EF4-FFF2-40B4-BE49-F238E27FC236}">
                  <a16:creationId xmlns:a16="http://schemas.microsoft.com/office/drawing/2014/main" id="{196F82FE-4305-4ED0-BAE8-16F754546F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716" y="5323957"/>
              <a:ext cx="236516" cy="288870"/>
            </a:xfrm>
            <a:prstGeom prst="rect">
              <a:avLst/>
            </a:prstGeom>
            <a:solidFill>
              <a:srgbClr val="7F7F7F"/>
            </a:solidFill>
            <a:ln w="25400">
              <a:solidFill>
                <a:srgbClr val="7F7F7F"/>
              </a:solidFill>
              <a:round/>
              <a:headEnd type="none" w="sm" len="sm"/>
              <a:tailEnd type="none" w="sm" len="sm"/>
            </a:ln>
          </p:spPr>
          <p:txBody>
            <a:bodyPr lIns="91425" tIns="45700" rIns="91425" bIns="45700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endParaRPr lang="en-US" altLang="en-US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3509" y="5027022"/>
            <a:ext cx="6530027" cy="698625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2865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BF93C99-1A37-467C-9E35-82A51851C63C}"/>
              </a:ext>
            </a:extLst>
          </p:cNvPr>
          <p:cNvSpPr/>
          <p:nvPr userDrawn="1"/>
        </p:nvSpPr>
        <p:spPr>
          <a:xfrm>
            <a:off x="-50800" y="0"/>
            <a:ext cx="9245600" cy="5803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E449FF-2A34-44B8-911C-7BFA9B3FFC98}"/>
              </a:ext>
            </a:extLst>
          </p:cNvPr>
          <p:cNvGrpSpPr/>
          <p:nvPr userDrawn="1"/>
        </p:nvGrpSpPr>
        <p:grpSpPr>
          <a:xfrm>
            <a:off x="1559012" y="2064936"/>
            <a:ext cx="6813896" cy="1459004"/>
            <a:chOff x="1580032" y="2127998"/>
            <a:chExt cx="6813896" cy="145900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DD5FA9-DB87-4D0D-8269-5A188613F938}"/>
                </a:ext>
              </a:extLst>
            </p:cNvPr>
            <p:cNvSpPr txBox="1"/>
            <p:nvPr/>
          </p:nvSpPr>
          <p:spPr>
            <a:xfrm>
              <a:off x="3253675" y="2349668"/>
              <a:ext cx="5140253" cy="10156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6000">
                  <a:solidFill>
                    <a:schemeClr val="bg1"/>
                  </a:solidFill>
                  <a:cs typeface="Arial"/>
                </a:rPr>
                <a:t>always ready.</a:t>
              </a:r>
              <a:endParaRPr lang="en-US" sz="6000" baseline="30000">
                <a:solidFill>
                  <a:schemeClr val="bg1"/>
                </a:solidFill>
                <a:cs typeface="Arial"/>
              </a:endParaRPr>
            </a:p>
          </p:txBody>
        </p:sp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281CC666-B249-4F01-A6A6-42C4394E4E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80032" y="2127998"/>
              <a:ext cx="1459004" cy="14590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2102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52C373-4808-43C6-9F6E-F49DB2EF77FD}"/>
              </a:ext>
            </a:extLst>
          </p:cNvPr>
          <p:cNvSpPr/>
          <p:nvPr userDrawn="1"/>
        </p:nvSpPr>
        <p:spPr>
          <a:xfrm>
            <a:off x="-50800" y="-44450"/>
            <a:ext cx="9245600" cy="5803900"/>
          </a:xfrm>
          <a:prstGeom prst="rect">
            <a:avLst/>
          </a:prstGeom>
          <a:solidFill>
            <a:schemeClr val="accent2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5EB7F06-68A2-46AA-80F0-4A88A9E63B8C}"/>
              </a:ext>
            </a:extLst>
          </p:cNvPr>
          <p:cNvGrpSpPr/>
          <p:nvPr userDrawn="1"/>
        </p:nvGrpSpPr>
        <p:grpSpPr>
          <a:xfrm>
            <a:off x="1559012" y="2064936"/>
            <a:ext cx="6813896" cy="1459004"/>
            <a:chOff x="1580032" y="2127998"/>
            <a:chExt cx="6813896" cy="145900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977F638-B282-4D64-8EF6-54AD7FC1DBA5}"/>
                </a:ext>
              </a:extLst>
            </p:cNvPr>
            <p:cNvSpPr txBox="1"/>
            <p:nvPr/>
          </p:nvSpPr>
          <p:spPr>
            <a:xfrm>
              <a:off x="3253675" y="2349668"/>
              <a:ext cx="5140253" cy="10156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6000">
                  <a:solidFill>
                    <a:schemeClr val="bg1"/>
                  </a:solidFill>
                  <a:cs typeface="Arial"/>
                </a:rPr>
                <a:t>always ready.</a:t>
              </a:r>
              <a:endParaRPr lang="en-US" sz="6000" baseline="30000">
                <a:solidFill>
                  <a:schemeClr val="bg1"/>
                </a:solidFill>
                <a:cs typeface="Arial"/>
              </a:endParaRPr>
            </a:p>
          </p:txBody>
        </p:sp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C4C94910-43F2-41CF-9B2D-FA17D4F8A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80032" y="2127998"/>
              <a:ext cx="1459004" cy="14590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2624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EE78B3-F514-496D-9D0E-95C3C29F710E}"/>
              </a:ext>
            </a:extLst>
          </p:cNvPr>
          <p:cNvSpPr/>
          <p:nvPr userDrawn="1"/>
        </p:nvSpPr>
        <p:spPr>
          <a:xfrm>
            <a:off x="-50800" y="-88900"/>
            <a:ext cx="9245600" cy="5803900"/>
          </a:xfrm>
          <a:prstGeom prst="rect">
            <a:avLst/>
          </a:prstGeom>
          <a:solidFill>
            <a:srgbClr val="8CA8DA"/>
          </a:solidFill>
          <a:ln>
            <a:solidFill>
              <a:srgbClr val="8CA8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B9873EE-8673-4C4C-92A8-97799F52661F}"/>
              </a:ext>
            </a:extLst>
          </p:cNvPr>
          <p:cNvGrpSpPr/>
          <p:nvPr userDrawn="1"/>
        </p:nvGrpSpPr>
        <p:grpSpPr>
          <a:xfrm>
            <a:off x="1559012" y="2064936"/>
            <a:ext cx="6813896" cy="1459004"/>
            <a:chOff x="1580032" y="2127998"/>
            <a:chExt cx="6813896" cy="145900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520B3A6-F763-4D8B-86B9-DFF15C9A8F88}"/>
                </a:ext>
              </a:extLst>
            </p:cNvPr>
            <p:cNvSpPr txBox="1"/>
            <p:nvPr/>
          </p:nvSpPr>
          <p:spPr>
            <a:xfrm>
              <a:off x="3253675" y="2349668"/>
              <a:ext cx="5140253" cy="10156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6000">
                  <a:solidFill>
                    <a:schemeClr val="bg1"/>
                  </a:solidFill>
                  <a:cs typeface="Arial"/>
                </a:rPr>
                <a:t>always ready.</a:t>
              </a:r>
              <a:endParaRPr lang="en-US" sz="6000" baseline="30000">
                <a:solidFill>
                  <a:schemeClr val="bg1"/>
                </a:solidFill>
                <a:cs typeface="Arial"/>
              </a:endParaRPr>
            </a:p>
          </p:txBody>
        </p:sp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C1320F99-3755-4AE8-8CEE-D2A46E656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80032" y="2127998"/>
              <a:ext cx="1459004" cy="14590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9948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E8428-F3F3-4DEC-9089-4C7DE4697F4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7B2181-8971-4A6F-BD64-2E856897F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CEE926-66AA-49EA-B616-6E7674C1C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8567AA-085C-4759-92C8-E33401B753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171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ustom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1411A-96B4-4F0B-8F75-2F4A8852B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</a:t>
            </a:r>
            <a:r>
              <a:rPr lang="en-US" kern="0">
                <a:ea typeface="Arial"/>
                <a:cs typeface="Arial"/>
                <a:sym typeface="Arial"/>
              </a:rPr>
              <a:t>– All Rights Reserved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F65B1-6A87-4F0C-867E-C45CF6242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9286B-01AF-46CC-80E2-C8B7C8103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EFA294-630D-493D-9DB5-85C4AD4E0C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8888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ustom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F0FE2-565B-4076-9424-3A9D015E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</a:t>
            </a:r>
            <a:r>
              <a:rPr lang="en-US" kern="0">
                <a:ea typeface="Arial"/>
                <a:cs typeface="Arial"/>
                <a:sym typeface="Arial"/>
              </a:rPr>
              <a:t>– All Rights Reserved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8A5D7-A598-4EB5-B100-EA6FBF4AB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88F20-6C97-4A7A-A7D2-9A2104D3F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7B4FC9-35EF-4C28-A7F1-71BECD32F5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126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ustom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B6E08-F6A6-4EF5-9357-3993F7256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</a:t>
            </a:r>
            <a:r>
              <a:rPr lang="en-US" kern="0">
                <a:ea typeface="Arial"/>
                <a:cs typeface="Arial"/>
                <a:sym typeface="Arial"/>
              </a:rPr>
              <a:t>– All Rights Reserved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2E8-D60D-44A5-9CDC-50D9D80BD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6E578-5898-4B97-9C00-62E769217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45CCAF-D3E9-45B5-ACB3-244B92366F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419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ustom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AA9BA-737E-451C-BAFD-27AE1190C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</a:t>
            </a:r>
            <a:r>
              <a:rPr lang="en-US" kern="0">
                <a:ea typeface="Arial"/>
                <a:cs typeface="Arial"/>
                <a:sym typeface="Arial"/>
              </a:rPr>
              <a:t>– All Rights Reserved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52876-DD0B-4A9D-98CD-6AFF8F07C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C1E50C-354D-4AEE-883B-DFF6D09C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48DBC9-C552-4A20-BA64-06AB61EA99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765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628650" y="673239"/>
            <a:ext cx="7886700" cy="698625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29B297-B109-4B70-9AF9-B227442CD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</a:t>
            </a:r>
            <a:r>
              <a:rPr lang="en-US" kern="0">
                <a:ea typeface="Arial"/>
                <a:cs typeface="Arial"/>
                <a:sym typeface="Arial"/>
              </a:rPr>
              <a:t>– All Rights Reserved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B58C04-6A0E-4B83-B567-A70E1AA74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64C7D6-36A6-43D7-A795-4ED8A407A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6BF0D6-8D05-41DA-8A6C-94A06779FD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605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 Layou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3A2524-A879-4DF8-82C5-E38943160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</a:t>
            </a:r>
            <a:r>
              <a:rPr lang="en-US" kern="0">
                <a:ea typeface="Arial"/>
                <a:cs typeface="Arial"/>
                <a:sym typeface="Arial"/>
              </a:rPr>
              <a:t>– All Rights Reserved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891D0B-BFBA-4F5C-A8FC-6C26FB709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002746-B170-4548-BB7B-B444BA7CF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4CD4AD-C719-444C-A666-83EA99E7CB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9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Avia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 descr="A picture containing building, plane, large, parked&#10;&#10;Description automatically generated">
            <a:extLst>
              <a:ext uri="{FF2B5EF4-FFF2-40B4-BE49-F238E27FC236}">
                <a16:creationId xmlns:a16="http://schemas.microsoft.com/office/drawing/2014/main" id="{3FC45D3B-D10E-43D7-9FC2-378799209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461963"/>
            <a:ext cx="9145588" cy="463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Google Shape;63;p1">
            <a:extLst>
              <a:ext uri="{FF2B5EF4-FFF2-40B4-BE49-F238E27FC236}">
                <a16:creationId xmlns:a16="http://schemas.microsoft.com/office/drawing/2014/main" id="{3C0AD820-2E47-4840-9E86-36288F1300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86338"/>
            <a:ext cx="9144000" cy="781050"/>
          </a:xfrm>
          <a:prstGeom prst="rect">
            <a:avLst/>
          </a:prstGeom>
          <a:solidFill>
            <a:srgbClr val="FFC000"/>
          </a:solidFill>
          <a:ln w="25400">
            <a:solidFill>
              <a:srgbClr val="FFC000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Google Shape;64;p1">
            <a:extLst>
              <a:ext uri="{FF2B5EF4-FFF2-40B4-BE49-F238E27FC236}">
                <a16:creationId xmlns:a16="http://schemas.microsoft.com/office/drawing/2014/main" id="{45959833-2422-4338-B689-C0B092736A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3050" y="4606925"/>
            <a:ext cx="2497138" cy="3079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/>
            </a:pPr>
            <a:r>
              <a:rPr lang="en-US" altLang="en-US" sz="14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Presented to:</a:t>
            </a:r>
            <a:endParaRPr lang="en-US" altLang="en-US" sz="1400">
              <a:solidFill>
                <a:srgbClr val="000000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6" name="Google Shape;66;p1">
            <a:extLst>
              <a:ext uri="{FF2B5EF4-FFF2-40B4-BE49-F238E27FC236}">
                <a16:creationId xmlns:a16="http://schemas.microsoft.com/office/drawing/2014/main" id="{3F9AB829-9C00-42FD-9128-2CD3EDCF172D}"/>
              </a:ext>
            </a:extLst>
          </p:cNvPr>
          <p:cNvGrpSpPr>
            <a:grpSpLocks/>
          </p:cNvGrpSpPr>
          <p:nvPr/>
        </p:nvGrpSpPr>
        <p:grpSpPr bwMode="auto">
          <a:xfrm>
            <a:off x="6646863" y="4986338"/>
            <a:ext cx="2497137" cy="781050"/>
            <a:chOff x="6646985" y="4985885"/>
            <a:chExt cx="2496900" cy="780900"/>
          </a:xfrm>
        </p:grpSpPr>
        <p:sp>
          <p:nvSpPr>
            <p:cNvPr id="7" name="Google Shape;67;p1">
              <a:extLst>
                <a:ext uri="{FF2B5EF4-FFF2-40B4-BE49-F238E27FC236}">
                  <a16:creationId xmlns:a16="http://schemas.microsoft.com/office/drawing/2014/main" id="{D79CE4BA-AAC3-49E4-9FF7-A668C1017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985" y="4985885"/>
              <a:ext cx="2496900" cy="780900"/>
            </a:xfrm>
            <a:prstGeom prst="rect">
              <a:avLst/>
            </a:prstGeom>
            <a:solidFill>
              <a:srgbClr val="7F7F7F"/>
            </a:solidFill>
            <a:ln w="25400">
              <a:solidFill>
                <a:srgbClr val="7F7F7F"/>
              </a:solidFill>
              <a:round/>
              <a:headEnd type="none" w="sm" len="sm"/>
              <a:tailEnd type="none" w="sm" len="sm"/>
            </a:ln>
          </p:spPr>
          <p:txBody>
            <a:bodyPr lIns="91425" tIns="45700" rIns="91425" bIns="45700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endParaRPr lang="en-US" altLang="en-US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8" name="Google Shape;68;p1">
              <a:extLst>
                <a:ext uri="{FF2B5EF4-FFF2-40B4-BE49-F238E27FC236}">
                  <a16:creationId xmlns:a16="http://schemas.microsoft.com/office/drawing/2014/main" id="{747314F0-F08D-4FFA-95EA-E6B772EB78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716" y="5323957"/>
              <a:ext cx="236516" cy="288870"/>
            </a:xfrm>
            <a:prstGeom prst="rect">
              <a:avLst/>
            </a:prstGeom>
            <a:solidFill>
              <a:srgbClr val="7F7F7F"/>
            </a:solidFill>
            <a:ln w="25400">
              <a:solidFill>
                <a:srgbClr val="7F7F7F"/>
              </a:solidFill>
              <a:round/>
              <a:headEnd type="none" w="sm" len="sm"/>
              <a:tailEnd type="none" w="sm" len="sm"/>
            </a:ln>
          </p:spPr>
          <p:txBody>
            <a:bodyPr lIns="91425" tIns="45700" rIns="91425" bIns="45700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endParaRPr lang="en-US" altLang="en-US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93509" y="5027022"/>
            <a:ext cx="6530027" cy="698625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29604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ustom Layou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22854"/>
            <a:ext cx="2949178" cy="89164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594164-FDFF-4626-82ED-C166FD182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</a:t>
            </a:r>
            <a:r>
              <a:rPr lang="en-US" kern="0">
                <a:ea typeface="Arial"/>
                <a:cs typeface="Arial"/>
                <a:sym typeface="Arial"/>
              </a:rPr>
              <a:t>– All Rights Reserved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6589EE-8351-4008-91D1-43F14E6BC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ED0C73-45D5-40C1-9F93-2171C4155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F36F18-F65F-451F-BF73-811F528A22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5240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Custom Layou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22854"/>
            <a:ext cx="2949178" cy="89164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EA5FC-8B58-40C7-ACD0-A00670885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©2020 ATP </a:t>
            </a:r>
            <a:r>
              <a:rPr lang="en-US" kern="0">
                <a:ea typeface="Arial"/>
                <a:cs typeface="Arial"/>
                <a:sym typeface="Arial"/>
              </a:rPr>
              <a:t>– All Rights Reserved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570AC0-DF4B-4B3F-A92B-8C34AF549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4CA2D3-9534-44A5-8493-2691D7DAE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234A8B-C4A7-434A-B0B0-20AA53F682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96564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79906" y="157404"/>
            <a:ext cx="5296994" cy="691908"/>
          </a:xfrm>
          <a:prstGeom prst="rect">
            <a:avLst/>
          </a:prstGeom>
        </p:spPr>
        <p:txBody>
          <a:bodyPr anchor="t"/>
          <a:lstStyle>
            <a:lvl1pPr>
              <a:lnSpc>
                <a:spcPct val="100000"/>
              </a:lnSpc>
              <a:defRPr lang="en-US" sz="2000" b="1" strike="noStrike" cap="none" spc="0" dirty="0">
                <a:solidFill>
                  <a:srgbClr val="171E24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379906" y="849313"/>
            <a:ext cx="5296994" cy="4167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67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269688" y="5254625"/>
            <a:ext cx="6580692" cy="21431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750">
                <a:latin typeface="+mn-lt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8003785" y="716761"/>
            <a:ext cx="1137274" cy="20207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33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14398779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9A372-A191-467A-A1D6-78AA0A5B68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038"/>
            <a:ext cx="6858000" cy="199072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0AE45F-DAAE-4441-86B1-8FE0FF8191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963"/>
            <a:ext cx="6858000" cy="137953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62CBF-822E-48E2-85E3-A3386A87D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CC26A-D5CD-4E99-850E-0FA2D23BA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F7F95-2593-4508-9D34-DB013D36A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22293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0611-B6C4-43CB-9170-4CD9B537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A1FE7-1F82-43D5-A183-C8E54F448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4B18EF-6D3F-44A1-9432-200CB44D8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3765D-3478-4B53-901D-B7CCE92AB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A9DE4-0906-4CF3-8E3B-5D4FAC34B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609266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4599D-020D-4CBA-8653-095E24D63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5575"/>
            <a:ext cx="7886700" cy="237648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F1D4C4-44E3-450E-BEBC-46BF08C996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288"/>
            <a:ext cx="7886700" cy="1250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1BFEC-E419-4DF0-8C63-FB24DCC30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D7DD3-0361-4521-9CDB-2B9ACB7A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8DE7F-B8CD-4671-AEB6-4BD381556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27667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BFE8C-89EC-4CA6-91FD-D0A799F14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EAA0E-EBAF-491C-980B-24E12FEB07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0825"/>
            <a:ext cx="3867150" cy="36274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4F3B40-E6B6-4561-9525-FB36A55653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520825"/>
            <a:ext cx="3867150" cy="36274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B661A-ED75-465B-A2FE-8652D5E16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F0689C-E3E7-4932-A291-67D44E690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2C504-8A1E-41A8-B333-CD13AD8D5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148515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203AA-13DB-44AB-A527-36C68C4D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04800"/>
            <a:ext cx="7886700" cy="1104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BF6FD9-E151-4DDF-A010-774AF7665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401763"/>
            <a:ext cx="3868737" cy="6858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535A1-65F8-46C1-B244-B7E967321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087563"/>
            <a:ext cx="3868737" cy="3070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4761BA-A089-4845-BA4F-59C8FC2C49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1763"/>
            <a:ext cx="3887788" cy="6858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5C8C4A-0061-499E-B4AE-BFE6EF1A2D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788" cy="3070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B7F3DF-143D-4318-BFA5-898F452CA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019B3B-0CC8-4A6F-85AD-6F7EFF4DE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E972FF-605E-4B80-BF31-F2C0F0F71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878460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3942F-6369-4B70-AD5F-CBD619883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FCA006-199E-41E7-B97C-F7ED6B6CA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EB18AC-5DB8-4EAC-AAF2-6A81B7AD5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E5BB4F-7817-4A44-A648-C659D4424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584509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AB1BCE-B12D-48E8-9A86-01E8C3332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62C09A-0F09-4DEC-8FF5-CF5404BE3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A3410B-E64C-4DBA-B18A-BE4FFC26D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4381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EM 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 descr="A picture containing outdoor, grass, water, plane&#10;&#10;Description automatically generated">
            <a:extLst>
              <a:ext uri="{FF2B5EF4-FFF2-40B4-BE49-F238E27FC236}">
                <a16:creationId xmlns:a16="http://schemas.microsoft.com/office/drawing/2014/main" id="{401D2767-5CEF-4F16-BFDA-8868A21E1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13" y="461963"/>
            <a:ext cx="9163051" cy="460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Google Shape;63;p1">
            <a:extLst>
              <a:ext uri="{FF2B5EF4-FFF2-40B4-BE49-F238E27FC236}">
                <a16:creationId xmlns:a16="http://schemas.microsoft.com/office/drawing/2014/main" id="{46632279-D659-4D94-B908-08A0035BCAB7}"/>
              </a:ext>
            </a:extLst>
          </p:cNvPr>
          <p:cNvSpPr/>
          <p:nvPr/>
        </p:nvSpPr>
        <p:spPr>
          <a:xfrm>
            <a:off x="0" y="4986338"/>
            <a:ext cx="9144000" cy="781050"/>
          </a:xfrm>
          <a:prstGeom prst="rect">
            <a:avLst/>
          </a:prstGeom>
          <a:solidFill>
            <a:schemeClr val="tx2">
              <a:lumMod val="50000"/>
            </a:schemeClr>
          </a:solidFill>
          <a:ln w="25400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64;p1">
            <a:extLst>
              <a:ext uri="{FF2B5EF4-FFF2-40B4-BE49-F238E27FC236}">
                <a16:creationId xmlns:a16="http://schemas.microsoft.com/office/drawing/2014/main" id="{07F2843B-ECC9-445F-A647-E9011F7B77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3050" y="4606925"/>
            <a:ext cx="2497138" cy="3079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/>
            </a:pPr>
            <a:r>
              <a:rPr lang="en-US" altLang="en-US" sz="14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Presented to:</a:t>
            </a:r>
            <a:endParaRPr lang="en-US" altLang="en-US" sz="1400">
              <a:solidFill>
                <a:srgbClr val="000000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6" name="Google Shape;66;p1">
            <a:extLst>
              <a:ext uri="{FF2B5EF4-FFF2-40B4-BE49-F238E27FC236}">
                <a16:creationId xmlns:a16="http://schemas.microsoft.com/office/drawing/2014/main" id="{86E058AF-29C8-4D80-8E01-E390C0020FEB}"/>
              </a:ext>
            </a:extLst>
          </p:cNvPr>
          <p:cNvGrpSpPr>
            <a:grpSpLocks/>
          </p:cNvGrpSpPr>
          <p:nvPr/>
        </p:nvGrpSpPr>
        <p:grpSpPr bwMode="auto">
          <a:xfrm>
            <a:off x="6646863" y="4986338"/>
            <a:ext cx="2497137" cy="781050"/>
            <a:chOff x="6646985" y="4985885"/>
            <a:chExt cx="2496900" cy="780900"/>
          </a:xfrm>
        </p:grpSpPr>
        <p:sp>
          <p:nvSpPr>
            <p:cNvPr id="7" name="Google Shape;67;p1">
              <a:extLst>
                <a:ext uri="{FF2B5EF4-FFF2-40B4-BE49-F238E27FC236}">
                  <a16:creationId xmlns:a16="http://schemas.microsoft.com/office/drawing/2014/main" id="{9F8A0500-CB6D-42EF-84AD-B6E1E12D63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985" y="4985885"/>
              <a:ext cx="2496900" cy="780900"/>
            </a:xfrm>
            <a:prstGeom prst="rect">
              <a:avLst/>
            </a:prstGeom>
            <a:solidFill>
              <a:srgbClr val="7F7F7F"/>
            </a:solidFill>
            <a:ln w="25400">
              <a:solidFill>
                <a:srgbClr val="7F7F7F"/>
              </a:solidFill>
              <a:round/>
              <a:headEnd type="none" w="sm" len="sm"/>
              <a:tailEnd type="none" w="sm" len="sm"/>
            </a:ln>
          </p:spPr>
          <p:txBody>
            <a:bodyPr lIns="91425" tIns="45700" rIns="91425" bIns="45700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endParaRPr lang="en-US" altLang="en-US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8" name="Google Shape;68;p1">
              <a:extLst>
                <a:ext uri="{FF2B5EF4-FFF2-40B4-BE49-F238E27FC236}">
                  <a16:creationId xmlns:a16="http://schemas.microsoft.com/office/drawing/2014/main" id="{05D38913-5E4E-4BCC-BEDE-8323A9F80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716" y="5323957"/>
              <a:ext cx="236516" cy="288870"/>
            </a:xfrm>
            <a:prstGeom prst="rect">
              <a:avLst/>
            </a:prstGeom>
            <a:solidFill>
              <a:srgbClr val="7F7F7F"/>
            </a:solidFill>
            <a:ln w="25400">
              <a:solidFill>
                <a:srgbClr val="7F7F7F"/>
              </a:solidFill>
              <a:round/>
              <a:headEnd type="none" w="sm" len="sm"/>
              <a:tailEnd type="none" w="sm" len="sm"/>
            </a:ln>
          </p:spPr>
          <p:txBody>
            <a:bodyPr lIns="91425" tIns="45700" rIns="91425" bIns="45700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endParaRPr lang="en-US" altLang="en-US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93509" y="5027022"/>
            <a:ext cx="6530027" cy="698625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0720260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2F5EE-16C7-4C43-A652-E12FD84B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81000"/>
            <a:ext cx="2949575" cy="13335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D0B90-300B-4BCA-A299-08B049F0D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822325"/>
            <a:ext cx="4629150" cy="40624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ECCF8-7125-4A75-884A-35A88FF349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714500"/>
            <a:ext cx="2949575" cy="3176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36EBE-EF2D-4A96-821A-9CF7A0B1B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156A07-8734-430A-B8D9-3E8739E08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9B81B-313C-4FC8-814D-A091C2557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9452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C7E93-763C-45E7-BC48-C82EE740E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81000"/>
            <a:ext cx="2949575" cy="13335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3E6DD9-AB97-4F2A-8D61-079EDD3BBC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822325"/>
            <a:ext cx="4629150" cy="40624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DFD0C9-4699-4F93-BEE5-D1395942C7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714500"/>
            <a:ext cx="2949575" cy="3176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2598BC-40BC-4299-A806-1D840C1F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00A95-53C9-4F9D-88D1-48B7136A9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6B51E5-2F2C-4C80-8B55-F8B4D72AB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063551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2E39F-BE28-4E81-B590-FD18C578C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AE3213-B626-42E7-9052-49BCC56E1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09391-0007-4BC4-A769-525F1A13A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11B1B-EBB7-45EF-95B8-A81D2D62C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00157-1D06-4CA0-BD10-BDD587E4E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747110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B3A17C-8B3A-4013-B6A3-A810076727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800"/>
            <a:ext cx="1971675" cy="48434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B0500-EA98-473F-A4CB-90BD60F8D8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800"/>
            <a:ext cx="5762625" cy="48434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FEF43-EC43-440D-BC3E-EF21C2750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D667E-16D9-4AE9-9374-BA6C6E9FB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39C3E1-5E0F-464A-A1D6-396049BB5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2382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chnicia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 descr="A picture containing man, standing, looking, front&#10;&#10;Description automatically generated">
            <a:extLst>
              <a:ext uri="{FF2B5EF4-FFF2-40B4-BE49-F238E27FC236}">
                <a16:creationId xmlns:a16="http://schemas.microsoft.com/office/drawing/2014/main" id="{1C97E453-6AB8-45F5-A2E7-AAE37BE04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38" y="460375"/>
            <a:ext cx="9159876" cy="460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Google Shape;63;p1">
            <a:extLst>
              <a:ext uri="{FF2B5EF4-FFF2-40B4-BE49-F238E27FC236}">
                <a16:creationId xmlns:a16="http://schemas.microsoft.com/office/drawing/2014/main" id="{5BDBCACC-20E6-4AC8-A70B-95BCFF7271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86338"/>
            <a:ext cx="9144000" cy="781050"/>
          </a:xfrm>
          <a:prstGeom prst="rect">
            <a:avLst/>
          </a:prstGeom>
          <a:solidFill>
            <a:srgbClr val="FFC000"/>
          </a:solidFill>
          <a:ln w="25400">
            <a:solidFill>
              <a:srgbClr val="FFC000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Google Shape;64;p1">
            <a:extLst>
              <a:ext uri="{FF2B5EF4-FFF2-40B4-BE49-F238E27FC236}">
                <a16:creationId xmlns:a16="http://schemas.microsoft.com/office/drawing/2014/main" id="{F0DF669C-2623-40D7-9A89-F6788877B2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3050" y="4606925"/>
            <a:ext cx="2497138" cy="3079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/>
            </a:pPr>
            <a:r>
              <a:rPr lang="en-US" altLang="en-US" sz="14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Presented to:</a:t>
            </a:r>
            <a:endParaRPr lang="en-US" altLang="en-US" sz="1400">
              <a:solidFill>
                <a:srgbClr val="000000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6" name="Google Shape;66;p1">
            <a:extLst>
              <a:ext uri="{FF2B5EF4-FFF2-40B4-BE49-F238E27FC236}">
                <a16:creationId xmlns:a16="http://schemas.microsoft.com/office/drawing/2014/main" id="{1F5255FC-296C-46BA-9365-831D23F061D3}"/>
              </a:ext>
            </a:extLst>
          </p:cNvPr>
          <p:cNvGrpSpPr>
            <a:grpSpLocks/>
          </p:cNvGrpSpPr>
          <p:nvPr/>
        </p:nvGrpSpPr>
        <p:grpSpPr bwMode="auto">
          <a:xfrm>
            <a:off x="6646863" y="4986338"/>
            <a:ext cx="2497137" cy="781050"/>
            <a:chOff x="6646985" y="4985885"/>
            <a:chExt cx="2496900" cy="780900"/>
          </a:xfrm>
        </p:grpSpPr>
        <p:sp>
          <p:nvSpPr>
            <p:cNvPr id="7" name="Google Shape;67;p1">
              <a:extLst>
                <a:ext uri="{FF2B5EF4-FFF2-40B4-BE49-F238E27FC236}">
                  <a16:creationId xmlns:a16="http://schemas.microsoft.com/office/drawing/2014/main" id="{8A66E02D-BEDA-4007-9C68-17EFEDFA64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985" y="4985885"/>
              <a:ext cx="2496900" cy="780900"/>
            </a:xfrm>
            <a:prstGeom prst="rect">
              <a:avLst/>
            </a:prstGeom>
            <a:solidFill>
              <a:srgbClr val="7F7F7F"/>
            </a:solidFill>
            <a:ln w="25400">
              <a:solidFill>
                <a:srgbClr val="7F7F7F"/>
              </a:solidFill>
              <a:round/>
              <a:headEnd type="none" w="sm" len="sm"/>
              <a:tailEnd type="none" w="sm" len="sm"/>
            </a:ln>
          </p:spPr>
          <p:txBody>
            <a:bodyPr lIns="91425" tIns="45700" rIns="91425" bIns="45700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endParaRPr lang="en-US" altLang="en-US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8" name="Google Shape;68;p1">
              <a:extLst>
                <a:ext uri="{FF2B5EF4-FFF2-40B4-BE49-F238E27FC236}">
                  <a16:creationId xmlns:a16="http://schemas.microsoft.com/office/drawing/2014/main" id="{A8D2E47D-670A-4F09-B3E4-86B0F9188B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716" y="5323957"/>
              <a:ext cx="236516" cy="288870"/>
            </a:xfrm>
            <a:prstGeom prst="rect">
              <a:avLst/>
            </a:prstGeom>
            <a:solidFill>
              <a:srgbClr val="7F7F7F"/>
            </a:solidFill>
            <a:ln w="25400">
              <a:solidFill>
                <a:srgbClr val="7F7F7F"/>
              </a:solidFill>
              <a:round/>
              <a:headEnd type="none" w="sm" len="sm"/>
              <a:tailEnd type="none" w="sm" len="sm"/>
            </a:ln>
          </p:spPr>
          <p:txBody>
            <a:bodyPr lIns="91425" tIns="45700" rIns="91425" bIns="45700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endParaRPr lang="en-US" altLang="en-US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93509" y="5027022"/>
            <a:ext cx="6530027" cy="698625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46253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Avia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 descr="A picture containing person, man, cake, holding&#10;&#10;Description automatically generated">
            <a:extLst>
              <a:ext uri="{FF2B5EF4-FFF2-40B4-BE49-F238E27FC236}">
                <a16:creationId xmlns:a16="http://schemas.microsoft.com/office/drawing/2014/main" id="{175E4F9E-6C2E-4026-95FF-88E91B8F47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" y="436563"/>
            <a:ext cx="9161463" cy="465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Google Shape;63;p1">
            <a:extLst>
              <a:ext uri="{FF2B5EF4-FFF2-40B4-BE49-F238E27FC236}">
                <a16:creationId xmlns:a16="http://schemas.microsoft.com/office/drawing/2014/main" id="{E37E7109-7AE5-42C3-A005-62DF0A69DE90}"/>
              </a:ext>
            </a:extLst>
          </p:cNvPr>
          <p:cNvSpPr/>
          <p:nvPr/>
        </p:nvSpPr>
        <p:spPr>
          <a:xfrm>
            <a:off x="0" y="4986338"/>
            <a:ext cx="9144000" cy="7810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5400" cap="flat" cmpd="sng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45700" rIns="91425" bIns="457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64;p1">
            <a:extLst>
              <a:ext uri="{FF2B5EF4-FFF2-40B4-BE49-F238E27FC236}">
                <a16:creationId xmlns:a16="http://schemas.microsoft.com/office/drawing/2014/main" id="{26463E38-A768-43FD-9E8B-20CAAB8F39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3050" y="4606925"/>
            <a:ext cx="2497138" cy="3079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/>
            </a:pPr>
            <a:r>
              <a:rPr lang="en-US" altLang="en-US" sz="14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Presented to:</a:t>
            </a:r>
            <a:endParaRPr lang="en-US" altLang="en-US" sz="1400">
              <a:solidFill>
                <a:srgbClr val="000000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6" name="Google Shape;66;p1">
            <a:extLst>
              <a:ext uri="{FF2B5EF4-FFF2-40B4-BE49-F238E27FC236}">
                <a16:creationId xmlns:a16="http://schemas.microsoft.com/office/drawing/2014/main" id="{72D2CF56-F0EB-4E86-8D0B-2AA0D640B30C}"/>
              </a:ext>
            </a:extLst>
          </p:cNvPr>
          <p:cNvGrpSpPr>
            <a:grpSpLocks/>
          </p:cNvGrpSpPr>
          <p:nvPr/>
        </p:nvGrpSpPr>
        <p:grpSpPr bwMode="auto">
          <a:xfrm>
            <a:off x="6646863" y="4986338"/>
            <a:ext cx="2497137" cy="781050"/>
            <a:chOff x="6646985" y="4985885"/>
            <a:chExt cx="2496900" cy="780900"/>
          </a:xfrm>
        </p:grpSpPr>
        <p:sp>
          <p:nvSpPr>
            <p:cNvPr id="7" name="Google Shape;67;p1">
              <a:extLst>
                <a:ext uri="{FF2B5EF4-FFF2-40B4-BE49-F238E27FC236}">
                  <a16:creationId xmlns:a16="http://schemas.microsoft.com/office/drawing/2014/main" id="{C370E639-D614-4A0B-905F-0C6D4DDCB8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985" y="4985885"/>
              <a:ext cx="2496900" cy="780900"/>
            </a:xfrm>
            <a:prstGeom prst="rect">
              <a:avLst/>
            </a:prstGeom>
            <a:solidFill>
              <a:srgbClr val="7F7F7F"/>
            </a:solidFill>
            <a:ln w="25400">
              <a:solidFill>
                <a:srgbClr val="7F7F7F"/>
              </a:solidFill>
              <a:round/>
              <a:headEnd type="none" w="sm" len="sm"/>
              <a:tailEnd type="none" w="sm" len="sm"/>
            </a:ln>
          </p:spPr>
          <p:txBody>
            <a:bodyPr lIns="91425" tIns="45700" rIns="91425" bIns="45700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endParaRPr lang="en-US" altLang="en-US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8" name="Google Shape;68;p1">
              <a:extLst>
                <a:ext uri="{FF2B5EF4-FFF2-40B4-BE49-F238E27FC236}">
                  <a16:creationId xmlns:a16="http://schemas.microsoft.com/office/drawing/2014/main" id="{4A6ABE26-9819-460F-A6C6-D389FF8D0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716" y="5323957"/>
              <a:ext cx="236516" cy="288870"/>
            </a:xfrm>
            <a:prstGeom prst="rect">
              <a:avLst/>
            </a:prstGeom>
            <a:solidFill>
              <a:srgbClr val="7F7F7F"/>
            </a:solidFill>
            <a:ln w="25400">
              <a:solidFill>
                <a:srgbClr val="7F7F7F"/>
              </a:solidFill>
              <a:round/>
              <a:headEnd type="none" w="sm" len="sm"/>
              <a:tailEnd type="none" w="sm" len="sm"/>
            </a:ln>
          </p:spPr>
          <p:txBody>
            <a:bodyPr lIns="91425" tIns="45700" rIns="91425" bIns="45700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buClr>
                  <a:srgbClr val="000000"/>
                </a:buClr>
                <a:buSzPts val="1800"/>
                <a:buFont typeface="Arial" panose="020B0604020202020204" pitchFamily="34" charset="0"/>
                <a:buNone/>
                <a:defRPr/>
              </a:pPr>
              <a:endParaRPr lang="en-US" altLang="en-US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93509" y="5027022"/>
            <a:ext cx="6530027" cy="698625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0091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 - 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4F35E8-4875-48E2-A4B7-022D90243451}"/>
              </a:ext>
            </a:extLst>
          </p:cNvPr>
          <p:cNvSpPr/>
          <p:nvPr/>
        </p:nvSpPr>
        <p:spPr>
          <a:xfrm>
            <a:off x="-14288" y="-6350"/>
            <a:ext cx="9213851" cy="5721350"/>
          </a:xfrm>
          <a:prstGeom prst="rect">
            <a:avLst/>
          </a:prstGeom>
          <a:solidFill>
            <a:srgbClr val="202935"/>
          </a:solidFill>
          <a:ln>
            <a:solidFill>
              <a:srgbClr val="2029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9A5736-4277-4708-87C7-16B1BAE33A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0125" y="2354263"/>
            <a:ext cx="5373688" cy="12001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CA" altLang="en-US" sz="2400">
                <a:solidFill>
                  <a:srgbClr val="8CA8DA"/>
                </a:solidFill>
              </a:rPr>
              <a:t>An information services and software solutions company committed to aviation safety and reliability.</a:t>
            </a:r>
            <a:endParaRPr lang="en-US" altLang="en-US" sz="2400">
              <a:solidFill>
                <a:srgbClr val="8CA8DA"/>
              </a:solidFill>
            </a:endParaRPr>
          </a:p>
        </p:txBody>
      </p:sp>
      <p:pic>
        <p:nvPicPr>
          <p:cNvPr id="4" name="Picture 11" descr="A picture containing drawing&#10;&#10;Description automatically generated">
            <a:extLst>
              <a:ext uri="{FF2B5EF4-FFF2-40B4-BE49-F238E27FC236}">
                <a16:creationId xmlns:a16="http://schemas.microsoft.com/office/drawing/2014/main" id="{8D4DE53A-5379-4175-B414-93F6A76AC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2425" y="2227263"/>
            <a:ext cx="1454150" cy="145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0887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 - Key St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9">
            <a:extLst>
              <a:ext uri="{FF2B5EF4-FFF2-40B4-BE49-F238E27FC236}">
                <a16:creationId xmlns:a16="http://schemas.microsoft.com/office/drawing/2014/main" id="{E21B962E-C1F3-4F45-96DF-68D398F3A725}"/>
              </a:ext>
            </a:extLst>
          </p:cNvPr>
          <p:cNvGrpSpPr>
            <a:grpSpLocks/>
          </p:cNvGrpSpPr>
          <p:nvPr/>
        </p:nvGrpSpPr>
        <p:grpSpPr bwMode="auto">
          <a:xfrm>
            <a:off x="0" y="446088"/>
            <a:ext cx="9144000" cy="5268912"/>
            <a:chOff x="0" y="446314"/>
            <a:chExt cx="9144000" cy="526868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1C4C562-F545-4179-AC11-203276F08BE8}"/>
                </a:ext>
              </a:extLst>
            </p:cNvPr>
            <p:cNvSpPr/>
            <p:nvPr/>
          </p:nvSpPr>
          <p:spPr>
            <a:xfrm>
              <a:off x="0" y="446314"/>
              <a:ext cx="9144000" cy="5268686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grpSp>
          <p:nvGrpSpPr>
            <p:cNvPr id="4" name="Group 11">
              <a:extLst>
                <a:ext uri="{FF2B5EF4-FFF2-40B4-BE49-F238E27FC236}">
                  <a16:creationId xmlns:a16="http://schemas.microsoft.com/office/drawing/2014/main" id="{46506531-5890-45CA-ACA8-6CFDC557F7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4124" y="1518440"/>
              <a:ext cx="8823674" cy="3696407"/>
              <a:chOff x="244124" y="1518440"/>
              <a:chExt cx="8823674" cy="3696407"/>
            </a:xfrm>
          </p:grpSpPr>
          <p:sp>
            <p:nvSpPr>
              <p:cNvPr id="5" name="Pie 12">
                <a:extLst>
                  <a:ext uri="{FF2B5EF4-FFF2-40B4-BE49-F238E27FC236}">
                    <a16:creationId xmlns:a16="http://schemas.microsoft.com/office/drawing/2014/main" id="{62B39EE3-C334-40AF-8C1D-0B275C2CBBD0}"/>
                  </a:ext>
                </a:extLst>
              </p:cNvPr>
              <p:cNvSpPr/>
              <p:nvPr/>
            </p:nvSpPr>
            <p:spPr>
              <a:xfrm>
                <a:off x="319088" y="1582915"/>
                <a:ext cx="1508125" cy="1509647"/>
              </a:xfrm>
              <a:prstGeom prst="pie">
                <a:avLst>
                  <a:gd name="adj1" fmla="val 0"/>
                  <a:gd name="adj2" fmla="val 15378598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Pie 13">
                <a:extLst>
                  <a:ext uri="{FF2B5EF4-FFF2-40B4-BE49-F238E27FC236}">
                    <a16:creationId xmlns:a16="http://schemas.microsoft.com/office/drawing/2014/main" id="{0D75C4F2-72D2-4E17-8AAC-F49E411308BC}"/>
                  </a:ext>
                </a:extLst>
              </p:cNvPr>
              <p:cNvSpPr/>
              <p:nvPr/>
            </p:nvSpPr>
            <p:spPr>
              <a:xfrm rot="15412095">
                <a:off x="377857" y="1517798"/>
                <a:ext cx="1509648" cy="1509713"/>
              </a:xfrm>
              <a:prstGeom prst="pie">
                <a:avLst>
                  <a:gd name="adj1" fmla="val 0"/>
                  <a:gd name="adj2" fmla="val 6123194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2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" name="Google Shape;178;p9">
                <a:extLst>
                  <a:ext uri="{FF2B5EF4-FFF2-40B4-BE49-F238E27FC236}">
                    <a16:creationId xmlns:a16="http://schemas.microsoft.com/office/drawing/2014/main" id="{A168B7BF-A812-4D01-8E98-D94C9F3F44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20850" y="2019458"/>
                <a:ext cx="5207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1">
                    <a:lumMod val="50000"/>
                  </a:schemeClr>
                </a:solidFill>
                <a:prstDash val="solid"/>
                <a:round/>
                <a:headEnd type="oval" w="med" len="med"/>
                <a:tailEnd type="none" w="sm" len="sm"/>
              </a:ln>
            </p:spPr>
          </p:cxn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B50516B-B7E7-4FB0-8D2D-03B857FC496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320925" y="1759120"/>
                <a:ext cx="2255838" cy="4603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r>
                  <a:rPr lang="en-US" altLang="en-US" sz="2400">
                    <a:solidFill>
                      <a:srgbClr val="101C32"/>
                    </a:solidFill>
                  </a:rPr>
                  <a:t>More than 25%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70DD321-1B0F-46D6-AE2C-361260DE727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328863" y="2206775"/>
                <a:ext cx="2478087" cy="8318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r>
                  <a:rPr lang="en-US" altLang="en-US" sz="1600">
                    <a:solidFill>
                      <a:schemeClr val="bg1"/>
                    </a:solidFill>
                  </a:rPr>
                  <a:t>Of the free world’s in-service commercial airline fleet.</a:t>
                </a:r>
              </a:p>
            </p:txBody>
          </p:sp>
          <p:pic>
            <p:nvPicPr>
              <p:cNvPr id="10" name="Picture 17">
                <a:extLst>
                  <a:ext uri="{FF2B5EF4-FFF2-40B4-BE49-F238E27FC236}">
                    <a16:creationId xmlns:a16="http://schemas.microsoft.com/office/drawing/2014/main" id="{FEF99CA1-1950-47D6-B8FE-8E3D1DB8D51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48311" y="3563646"/>
                <a:ext cx="1509098" cy="15090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F854DA7-A48C-48BC-8E2D-9FBBC7A4DEE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73625" y="3900566"/>
                <a:ext cx="2428875" cy="4603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r>
                  <a:rPr lang="en-US" altLang="en-US" sz="2400">
                    <a:solidFill>
                      <a:srgbClr val="101C32"/>
                    </a:solidFill>
                  </a:rPr>
                  <a:t>+137 Countries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643C379-D601-41F8-89ED-A0DF23BC004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79975" y="4383145"/>
                <a:ext cx="2422525" cy="8318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r>
                  <a:rPr lang="en-US" altLang="en-US" sz="1600">
                    <a:solidFill>
                      <a:schemeClr val="bg1"/>
                    </a:solidFill>
                  </a:rPr>
                  <a:t>Served by our global customer support team and partner network.</a:t>
                </a:r>
              </a:p>
            </p:txBody>
          </p:sp>
          <p:grpSp>
            <p:nvGrpSpPr>
              <p:cNvPr id="13" name="Group 20">
                <a:extLst>
                  <a:ext uri="{FF2B5EF4-FFF2-40B4-BE49-F238E27FC236}">
                    <a16:creationId xmlns:a16="http://schemas.microsoft.com/office/drawing/2014/main" id="{F8C23888-B06F-4E1F-A5D1-9E1F3F93CAA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899886" y="1565240"/>
                <a:ext cx="1544696" cy="1544696"/>
                <a:chOff x="4899886" y="1565240"/>
                <a:chExt cx="1544696" cy="1544696"/>
              </a:xfrm>
            </p:grpSpPr>
            <p:pic>
              <p:nvPicPr>
                <p:cNvPr id="21" name="Picture 28">
                  <a:extLst>
                    <a:ext uri="{FF2B5EF4-FFF2-40B4-BE49-F238E27FC236}">
                      <a16:creationId xmlns:a16="http://schemas.microsoft.com/office/drawing/2014/main" id="{7DA4B774-C3CB-4088-B820-45F20CDD9C6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111057" y="1775354"/>
                  <a:ext cx="1124466" cy="112446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2" name="Oval 21">
                  <a:extLst>
                    <a:ext uri="{FF2B5EF4-FFF2-40B4-BE49-F238E27FC236}">
                      <a16:creationId xmlns:a16="http://schemas.microsoft.com/office/drawing/2014/main" id="{3FF61D77-DCA6-4093-BC52-8A9C7A296737}"/>
                    </a:ext>
                  </a:extLst>
                </p:cNvPr>
                <p:cNvSpPr/>
                <p:nvPr/>
              </p:nvSpPr>
              <p:spPr>
                <a:xfrm>
                  <a:off x="4900613" y="1560691"/>
                  <a:ext cx="1544637" cy="1549334"/>
                </a:xfrm>
                <a:prstGeom prst="ellipse">
                  <a:avLst/>
                </a:prstGeom>
                <a:noFill/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  <p:cxnSp>
            <p:nvCxnSpPr>
              <p:cNvPr id="14" name="Google Shape;178;p9">
                <a:extLst>
                  <a:ext uri="{FF2B5EF4-FFF2-40B4-BE49-F238E27FC236}">
                    <a16:creationId xmlns:a16="http://schemas.microsoft.com/office/drawing/2014/main" id="{AF1C9FB8-B064-40A0-8814-577751F1618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61213" y="4154555"/>
                <a:ext cx="555625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1">
                    <a:lumMod val="50000"/>
                  </a:schemeClr>
                </a:solidFill>
                <a:prstDash val="solid"/>
                <a:round/>
                <a:headEnd type="oval" w="med" len="med"/>
                <a:tailEnd type="none" w="sm" len="sm"/>
              </a:ln>
            </p:spPr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5C7C0D3-B981-47E9-AB77-4864A0061D4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629400" y="1762295"/>
                <a:ext cx="2420938" cy="4619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r>
                  <a:rPr lang="en-US" altLang="en-US" sz="2400">
                    <a:solidFill>
                      <a:srgbClr val="101C32"/>
                    </a:solidFill>
                  </a:rPr>
                  <a:t>More than 6,700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B8B64C0-5039-4A12-A9E0-A36FF5E9F4E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638925" y="2211538"/>
                <a:ext cx="2428875" cy="8302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r>
                  <a:rPr lang="en-US" altLang="en-US" sz="1600">
                    <a:solidFill>
                      <a:schemeClr val="bg1"/>
                    </a:solidFill>
                  </a:rPr>
                  <a:t>Customers across all segments of the aviation industry.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B4FFAFA-1803-4E26-AC71-33EFED16373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4475" y="3883103"/>
                <a:ext cx="2673350" cy="4619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r>
                  <a:rPr lang="en-US" altLang="en-US" sz="2400">
                    <a:solidFill>
                      <a:srgbClr val="101C32"/>
                    </a:solidFill>
                  </a:rPr>
                  <a:t>Over 45K/Month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FF29799-6A55-4658-855F-B80D4267FF6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0825" y="4367270"/>
                <a:ext cx="2322513" cy="8318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r>
                  <a:rPr lang="en-US" altLang="en-US" sz="1600">
                    <a:solidFill>
                      <a:schemeClr val="bg1"/>
                    </a:solidFill>
                  </a:rPr>
                  <a:t>Online users of our secure cloud-based software and content.</a:t>
                </a:r>
              </a:p>
            </p:txBody>
          </p:sp>
          <p:pic>
            <p:nvPicPr>
              <p:cNvPr id="19" name="Picture 26">
                <a:extLst>
                  <a:ext uri="{FF2B5EF4-FFF2-40B4-BE49-F238E27FC236}">
                    <a16:creationId xmlns:a16="http://schemas.microsoft.com/office/drawing/2014/main" id="{F1CAB609-6076-4270-9264-30721302BD8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90009" y="3779918"/>
                <a:ext cx="1207864" cy="12078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81C0033-86C8-440F-8059-C636C3270881}"/>
                  </a:ext>
                </a:extLst>
              </p:cNvPr>
              <p:cNvSpPr/>
              <p:nvPr/>
            </p:nvSpPr>
            <p:spPr>
              <a:xfrm>
                <a:off x="2622550" y="3611653"/>
                <a:ext cx="1544638" cy="1544571"/>
              </a:xfrm>
              <a:prstGeom prst="ellipse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</p:grpSp>
      </p:grpSp>
      <p:sp>
        <p:nvSpPr>
          <p:cNvPr id="23" name="Google Shape;154;p9">
            <a:extLst>
              <a:ext uri="{FF2B5EF4-FFF2-40B4-BE49-F238E27FC236}">
                <a16:creationId xmlns:a16="http://schemas.microsoft.com/office/drawing/2014/main" id="{175DEB40-537F-4A16-ABE2-A9AB52F321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363" y="757238"/>
            <a:ext cx="3436937" cy="6159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/>
            </a:pPr>
            <a:r>
              <a:rPr lang="en-US" altLang="en-US" sz="2400" b="1">
                <a:solidFill>
                  <a:srgbClr val="101C32"/>
                </a:solidFill>
                <a:cs typeface="Arial" panose="020B0604020202020204" pitchFamily="34" charset="0"/>
                <a:sym typeface="Arial" panose="020B0604020202020204" pitchFamily="34" charset="0"/>
              </a:rPr>
              <a:t>A Global Company</a:t>
            </a:r>
          </a:p>
        </p:txBody>
      </p:sp>
      <p:sp>
        <p:nvSpPr>
          <p:cNvPr id="24" name="Google Shape;155;p9">
            <a:extLst>
              <a:ext uri="{FF2B5EF4-FFF2-40B4-BE49-F238E27FC236}">
                <a16:creationId xmlns:a16="http://schemas.microsoft.com/office/drawing/2014/main" id="{FB27E64B-C1DA-45F0-A7B8-55A36DA112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363" y="5410200"/>
            <a:ext cx="5367337" cy="30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>
              <a:buClr>
                <a:srgbClr val="000000"/>
              </a:buClr>
              <a:buSzPts val="900"/>
              <a:buFont typeface="Arial" panose="020B0604020202020204" pitchFamily="34" charset="0"/>
              <a:buNone/>
              <a:defRPr/>
            </a:pPr>
            <a:r>
              <a:rPr lang="en-US" altLang="en-US" sz="900">
                <a:solidFill>
                  <a:schemeClr val="bg1"/>
                </a:solidFill>
                <a:cs typeface="Arial" panose="020B0604020202020204" pitchFamily="34" charset="0"/>
                <a:sym typeface="Arial" panose="020B0604020202020204" pitchFamily="34" charset="0"/>
              </a:rPr>
              <a:t>©2020 ATP – All Rights Reserved</a:t>
            </a:r>
            <a:endParaRPr lang="en-US" altLang="en-US" sz="1400">
              <a:solidFill>
                <a:schemeClr val="bg1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5" name="Google Shape;156;p9">
            <a:extLst>
              <a:ext uri="{FF2B5EF4-FFF2-40B4-BE49-F238E27FC236}">
                <a16:creationId xmlns:a16="http://schemas.microsoft.com/office/drawing/2014/main" id="{BE6734FA-DDCA-4CA4-8298-ADA7F16920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200" y="5324475"/>
            <a:ext cx="719138" cy="30321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defTabSz="914400" eaLnBrk="1" hangingPunct="1">
              <a:buClr>
                <a:srgbClr val="000000"/>
              </a:buClr>
              <a:buSzPts val="1200"/>
              <a:buFont typeface="Arial" panose="020B0604020202020204" pitchFamily="34" charset="0"/>
              <a:buNone/>
              <a:defRPr/>
            </a:pPr>
            <a:fld id="{DF9F1796-927D-400B-8D0C-DF3A85FBAAE3}" type="slidenum">
              <a:rPr lang="en-US" altLang="en-US" sz="1200" smtClean="0">
                <a:solidFill>
                  <a:schemeClr val="bg1"/>
                </a:solidFill>
                <a:cs typeface="Arial" panose="020B0604020202020204" pitchFamily="34" charset="0"/>
                <a:sym typeface="Arial" panose="020B0604020202020204" pitchFamily="34" charset="0"/>
              </a:rPr>
              <a:pPr algn="r" defTabSz="914400" eaLnBrk="1" hangingPunct="1">
                <a:buClr>
                  <a:srgbClr val="000000"/>
                </a:buClr>
                <a:buSzPts val="1200"/>
                <a:buFont typeface="Arial" panose="020B0604020202020204" pitchFamily="34" charset="0"/>
                <a:buNone/>
                <a:defRPr/>
              </a:pPr>
              <a:t>‹#›</a:t>
            </a:fld>
            <a:endParaRPr lang="en-US" altLang="en-US" sz="1200">
              <a:solidFill>
                <a:schemeClr val="bg1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16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 - 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oogle Shape;121;p5">
            <a:extLst>
              <a:ext uri="{FF2B5EF4-FFF2-40B4-BE49-F238E27FC236}">
                <a16:creationId xmlns:a16="http://schemas.microsoft.com/office/drawing/2014/main" id="{E50F112A-2EB5-45B3-8F50-CB314551B7B1}"/>
              </a:ext>
            </a:extLst>
          </p:cNvPr>
          <p:cNvCxnSpPr>
            <a:cxnSpLocks/>
          </p:cNvCxnSpPr>
          <p:nvPr/>
        </p:nvCxnSpPr>
        <p:spPr bwMode="auto">
          <a:xfrm>
            <a:off x="1130300" y="3314700"/>
            <a:ext cx="8013700" cy="0"/>
          </a:xfrm>
          <a:prstGeom prst="straightConnector1">
            <a:avLst/>
          </a:prstGeom>
          <a:noFill/>
          <a:ln w="76200">
            <a:solidFill>
              <a:srgbClr val="BFBFBF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Google Shape;124;p5">
            <a:extLst>
              <a:ext uri="{FF2B5EF4-FFF2-40B4-BE49-F238E27FC236}">
                <a16:creationId xmlns:a16="http://schemas.microsoft.com/office/drawing/2014/main" id="{43D14F9E-DD66-4122-A4B1-53B19A8C0B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363" y="757238"/>
            <a:ext cx="3455987" cy="6159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/>
            </a:pPr>
            <a:r>
              <a:rPr lang="en-US" altLang="en-US" sz="2400" b="1">
                <a:solidFill>
                  <a:srgbClr val="101C32"/>
                </a:solidFill>
                <a:cs typeface="Arial" panose="020B0604020202020204" pitchFamily="34" charset="0"/>
                <a:sym typeface="Arial" panose="020B0604020202020204" pitchFamily="34" charset="0"/>
              </a:rPr>
              <a:t>Our Company History</a:t>
            </a:r>
          </a:p>
        </p:txBody>
      </p:sp>
      <p:sp>
        <p:nvSpPr>
          <p:cNvPr id="4" name="Google Shape;126;p5">
            <a:extLst>
              <a:ext uri="{FF2B5EF4-FFF2-40B4-BE49-F238E27FC236}">
                <a16:creationId xmlns:a16="http://schemas.microsoft.com/office/drawing/2014/main" id="{450D15DB-4381-4A0F-9257-18A8E15FEC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200" y="5324475"/>
            <a:ext cx="719138" cy="30321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defTabSz="914400" eaLnBrk="1" hangingPunct="1">
              <a:buClr>
                <a:srgbClr val="000000"/>
              </a:buClr>
              <a:buSzPts val="1200"/>
              <a:buFont typeface="Arial" panose="020B0604020202020204" pitchFamily="34" charset="0"/>
              <a:buNone/>
              <a:defRPr/>
            </a:pPr>
            <a:fld id="{ED47C73E-326E-43CD-8D6D-AEAF9C56968A}" type="slidenum">
              <a:rPr lang="en-US" altLang="en-US" sz="1200" smtClean="0">
                <a:solidFill>
                  <a:srgbClr val="7F7F7F"/>
                </a:solidFill>
                <a:cs typeface="Arial" panose="020B0604020202020204" pitchFamily="34" charset="0"/>
                <a:sym typeface="Arial" panose="020B0604020202020204" pitchFamily="34" charset="0"/>
              </a:rPr>
              <a:pPr algn="r" defTabSz="914400" eaLnBrk="1" hangingPunct="1">
                <a:buClr>
                  <a:srgbClr val="000000"/>
                </a:buClr>
                <a:buSzPts val="1200"/>
                <a:buFont typeface="Arial" panose="020B0604020202020204" pitchFamily="34" charset="0"/>
                <a:buNone/>
                <a:defRPr/>
              </a:pPr>
              <a:t>‹#›</a:t>
            </a:fld>
            <a:endParaRPr lang="en-US" altLang="en-US" sz="1200">
              <a:solidFill>
                <a:srgbClr val="7F7F7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Google Shape;122;p5">
            <a:extLst>
              <a:ext uri="{FF2B5EF4-FFF2-40B4-BE49-F238E27FC236}">
                <a16:creationId xmlns:a16="http://schemas.microsoft.com/office/drawing/2014/main" id="{357FBE65-1844-47A5-9DCB-D2343F60E6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213" y="3162300"/>
            <a:ext cx="573087" cy="304800"/>
          </a:xfrm>
          <a:prstGeom prst="roundRect">
            <a:avLst>
              <a:gd name="adj" fmla="val 16667"/>
            </a:avLst>
          </a:prstGeom>
          <a:solidFill>
            <a:srgbClr val="BFBFBF"/>
          </a:solidFill>
          <a:ln w="9525">
            <a:solidFill>
              <a:srgbClr val="BFBFBF"/>
            </a:solidFill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1973</a:t>
            </a:r>
          </a:p>
        </p:txBody>
      </p:sp>
      <p:sp>
        <p:nvSpPr>
          <p:cNvPr id="6" name="Google Shape;127;p5">
            <a:extLst>
              <a:ext uri="{FF2B5EF4-FFF2-40B4-BE49-F238E27FC236}">
                <a16:creationId xmlns:a16="http://schemas.microsoft.com/office/drawing/2014/main" id="{D59E1B12-1718-4029-B96A-C74ECE7E09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2425" y="3162300"/>
            <a:ext cx="573088" cy="304800"/>
          </a:xfrm>
          <a:prstGeom prst="roundRect">
            <a:avLst>
              <a:gd name="adj" fmla="val 16667"/>
            </a:avLst>
          </a:prstGeom>
          <a:solidFill>
            <a:srgbClr val="BFBFBF"/>
          </a:solidFill>
          <a:ln w="9525">
            <a:solidFill>
              <a:srgbClr val="BFBFBF"/>
            </a:solidFill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1980</a:t>
            </a:r>
          </a:p>
        </p:txBody>
      </p:sp>
      <p:sp>
        <p:nvSpPr>
          <p:cNvPr id="7" name="Google Shape;128;p5">
            <a:extLst>
              <a:ext uri="{FF2B5EF4-FFF2-40B4-BE49-F238E27FC236}">
                <a16:creationId xmlns:a16="http://schemas.microsoft.com/office/drawing/2014/main" id="{C39DB57D-2AEE-4BE0-8DB8-711659425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7638" y="3162300"/>
            <a:ext cx="573087" cy="304800"/>
          </a:xfrm>
          <a:prstGeom prst="roundRect">
            <a:avLst>
              <a:gd name="adj" fmla="val 16667"/>
            </a:avLst>
          </a:prstGeom>
          <a:solidFill>
            <a:srgbClr val="BFBFBF"/>
          </a:solidFill>
          <a:ln w="9525">
            <a:solidFill>
              <a:srgbClr val="BFBFBF"/>
            </a:solidFill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1998</a:t>
            </a:r>
          </a:p>
        </p:txBody>
      </p:sp>
      <p:sp>
        <p:nvSpPr>
          <p:cNvPr id="8" name="Google Shape;129;p5">
            <a:extLst>
              <a:ext uri="{FF2B5EF4-FFF2-40B4-BE49-F238E27FC236}">
                <a16:creationId xmlns:a16="http://schemas.microsoft.com/office/drawing/2014/main" id="{913E6A1A-46CC-4536-9694-AC5CF3F691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2850" y="3162300"/>
            <a:ext cx="573088" cy="304800"/>
          </a:xfrm>
          <a:prstGeom prst="roundRect">
            <a:avLst>
              <a:gd name="adj" fmla="val 16667"/>
            </a:avLst>
          </a:prstGeom>
          <a:solidFill>
            <a:srgbClr val="BFBFBF"/>
          </a:solidFill>
          <a:ln w="9525">
            <a:solidFill>
              <a:srgbClr val="BFBFBF"/>
            </a:solidFill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2014</a:t>
            </a:r>
          </a:p>
        </p:txBody>
      </p:sp>
      <p:sp>
        <p:nvSpPr>
          <p:cNvPr id="9" name="Google Shape;130;p5">
            <a:extLst>
              <a:ext uri="{FF2B5EF4-FFF2-40B4-BE49-F238E27FC236}">
                <a16:creationId xmlns:a16="http://schemas.microsoft.com/office/drawing/2014/main" id="{A1578EFB-9607-4CB9-9580-5249DC3BB5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8063" y="3162300"/>
            <a:ext cx="573087" cy="304800"/>
          </a:xfrm>
          <a:prstGeom prst="roundRect">
            <a:avLst>
              <a:gd name="adj" fmla="val 16667"/>
            </a:avLst>
          </a:prstGeom>
          <a:solidFill>
            <a:srgbClr val="BFBFBF"/>
          </a:solidFill>
          <a:ln w="9525">
            <a:solidFill>
              <a:srgbClr val="BFBFBF"/>
            </a:solidFill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2015</a:t>
            </a:r>
          </a:p>
        </p:txBody>
      </p:sp>
      <p:sp>
        <p:nvSpPr>
          <p:cNvPr id="10" name="Google Shape;131;p5">
            <a:extLst>
              <a:ext uri="{FF2B5EF4-FFF2-40B4-BE49-F238E27FC236}">
                <a16:creationId xmlns:a16="http://schemas.microsoft.com/office/drawing/2014/main" id="{BE2CCB61-0236-4D45-9FDF-52F75D2AB5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3275" y="3162300"/>
            <a:ext cx="573088" cy="304800"/>
          </a:xfrm>
          <a:prstGeom prst="roundRect">
            <a:avLst>
              <a:gd name="adj" fmla="val 16667"/>
            </a:avLst>
          </a:prstGeom>
          <a:solidFill>
            <a:srgbClr val="BFBFBF"/>
          </a:solidFill>
          <a:ln w="9525">
            <a:solidFill>
              <a:srgbClr val="BFBFBF"/>
            </a:solidFill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2016</a:t>
            </a:r>
          </a:p>
        </p:txBody>
      </p:sp>
      <p:sp>
        <p:nvSpPr>
          <p:cNvPr id="11" name="Google Shape;132;p5">
            <a:extLst>
              <a:ext uri="{FF2B5EF4-FFF2-40B4-BE49-F238E27FC236}">
                <a16:creationId xmlns:a16="http://schemas.microsoft.com/office/drawing/2014/main" id="{C90B94D3-4A5D-4D3E-AD17-098B8CA62E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8488" y="3162300"/>
            <a:ext cx="573087" cy="304800"/>
          </a:xfrm>
          <a:prstGeom prst="roundRect">
            <a:avLst>
              <a:gd name="adj" fmla="val 16667"/>
            </a:avLst>
          </a:prstGeom>
          <a:solidFill>
            <a:srgbClr val="BFBFBF"/>
          </a:solidFill>
          <a:ln w="9525">
            <a:solidFill>
              <a:srgbClr val="BFBFBF"/>
            </a:solidFill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2017</a:t>
            </a:r>
          </a:p>
        </p:txBody>
      </p:sp>
      <p:sp>
        <p:nvSpPr>
          <p:cNvPr id="12" name="Google Shape;123;p5">
            <a:extLst>
              <a:ext uri="{FF2B5EF4-FFF2-40B4-BE49-F238E27FC236}">
                <a16:creationId xmlns:a16="http://schemas.microsoft.com/office/drawing/2014/main" id="{ADC47403-D499-4A16-94B6-D2E85500F2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3700" y="3162300"/>
            <a:ext cx="573088" cy="304800"/>
          </a:xfrm>
          <a:prstGeom prst="roundRect">
            <a:avLst>
              <a:gd name="adj" fmla="val 16667"/>
            </a:avLst>
          </a:prstGeom>
          <a:solidFill>
            <a:srgbClr val="BFBFBF"/>
          </a:solidFill>
          <a:ln w="9525">
            <a:solidFill>
              <a:srgbClr val="BFBFBF"/>
            </a:solidFill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2020</a:t>
            </a:r>
          </a:p>
        </p:txBody>
      </p:sp>
      <p:cxnSp>
        <p:nvCxnSpPr>
          <p:cNvPr id="13" name="Google Shape;133;p5">
            <a:extLst>
              <a:ext uri="{FF2B5EF4-FFF2-40B4-BE49-F238E27FC236}">
                <a16:creationId xmlns:a16="http://schemas.microsoft.com/office/drawing/2014/main" id="{01A4F04C-373D-46F8-AE3A-2FC1A0B05F1D}"/>
              </a:ext>
            </a:extLst>
          </p:cNvPr>
          <p:cNvCxnSpPr>
            <a:cxnSpLocks/>
          </p:cNvCxnSpPr>
          <p:nvPr/>
        </p:nvCxnSpPr>
        <p:spPr bwMode="auto">
          <a:xfrm flipH="1">
            <a:off x="842963" y="3467100"/>
            <a:ext cx="0" cy="307975"/>
          </a:xfrm>
          <a:prstGeom prst="straightConnector1">
            <a:avLst/>
          </a:prstGeom>
          <a:noFill/>
          <a:ln w="38100">
            <a:solidFill>
              <a:srgbClr val="FFC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" name="Google Shape;134;p5">
            <a:extLst>
              <a:ext uri="{FF2B5EF4-FFF2-40B4-BE49-F238E27FC236}">
                <a16:creationId xmlns:a16="http://schemas.microsoft.com/office/drawing/2014/main" id="{B3995B8E-235F-4634-B06F-D59A505306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813" y="3775075"/>
            <a:ext cx="1382712" cy="1325563"/>
          </a:xfrm>
          <a:prstGeom prst="ellipse">
            <a:avLst/>
          </a:prstGeom>
          <a:solidFill>
            <a:srgbClr val="FFC000"/>
          </a:solidFill>
          <a:ln w="9525">
            <a:solidFill>
              <a:srgbClr val="FFC000"/>
            </a:solidFill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ATP is founded in San Francisco </a:t>
            </a:r>
          </a:p>
        </p:txBody>
      </p:sp>
      <p:sp>
        <p:nvSpPr>
          <p:cNvPr id="15" name="Google Shape;135;p5">
            <a:extLst>
              <a:ext uri="{FF2B5EF4-FFF2-40B4-BE49-F238E27FC236}">
                <a16:creationId xmlns:a16="http://schemas.microsoft.com/office/drawing/2014/main" id="{D1DFED98-BC8F-49C9-BEC2-BA15C77944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6025" y="1528763"/>
            <a:ext cx="1384300" cy="1325562"/>
          </a:xfrm>
          <a:prstGeom prst="ellipse">
            <a:avLst/>
          </a:prstGeom>
          <a:solidFill>
            <a:srgbClr val="FFC000"/>
          </a:solidFill>
          <a:ln w="9525">
            <a:solidFill>
              <a:srgbClr val="FFC000"/>
            </a:solidFill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ATP</a:t>
            </a:r>
            <a:r>
              <a:rPr lang="en-US" altLang="en-US" sz="1100" baseline="300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®</a:t>
            </a: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 becomes the single source for regulatory information</a:t>
            </a:r>
          </a:p>
        </p:txBody>
      </p:sp>
      <p:sp>
        <p:nvSpPr>
          <p:cNvPr id="16" name="Google Shape;136;p5">
            <a:extLst>
              <a:ext uri="{FF2B5EF4-FFF2-40B4-BE49-F238E27FC236}">
                <a16:creationId xmlns:a16="http://schemas.microsoft.com/office/drawing/2014/main" id="{C8898DF4-7464-4046-B3AF-3F77775CF261}"/>
              </a:ext>
            </a:extLst>
          </p:cNvPr>
          <p:cNvSpPr/>
          <p:nvPr/>
        </p:nvSpPr>
        <p:spPr>
          <a:xfrm>
            <a:off x="2286000" y="3775075"/>
            <a:ext cx="1382713" cy="132556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CaseBank</a:t>
            </a:r>
            <a:r>
              <a:rPr lang="en-US" altLang="en-US" sz="1100" baseline="300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®</a:t>
            </a: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 is founded and launches SpotLight</a:t>
            </a:r>
            <a:r>
              <a:rPr lang="en-US" altLang="en-US" sz="1100" baseline="300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®️</a:t>
            </a: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 software </a:t>
            </a:r>
          </a:p>
        </p:txBody>
      </p:sp>
      <p:sp>
        <p:nvSpPr>
          <p:cNvPr id="17" name="Google Shape;137;p5">
            <a:extLst>
              <a:ext uri="{FF2B5EF4-FFF2-40B4-BE49-F238E27FC236}">
                <a16:creationId xmlns:a16="http://schemas.microsoft.com/office/drawing/2014/main" id="{21B785D2-C700-47FC-AD19-ADA79713F7FF}"/>
              </a:ext>
            </a:extLst>
          </p:cNvPr>
          <p:cNvSpPr/>
          <p:nvPr/>
        </p:nvSpPr>
        <p:spPr>
          <a:xfrm>
            <a:off x="3332163" y="1528763"/>
            <a:ext cx="1403350" cy="132556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en-US" sz="1100" kern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CaseBank</a:t>
            </a:r>
            <a:r>
              <a:rPr lang="en-US" sz="1100" kern="0" baseline="30000">
                <a:solidFill>
                  <a:srgbClr val="FFFFFF"/>
                </a:solidFill>
                <a:latin typeface="+mn-lt"/>
                <a:ea typeface="Arial"/>
                <a:cs typeface="Arial"/>
                <a:sym typeface="Arial"/>
              </a:rPr>
              <a:t> </a:t>
            </a:r>
            <a:r>
              <a:rPr lang="en-US" sz="11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launches </a:t>
            </a:r>
            <a:r>
              <a:rPr lang="en-US" sz="1100" kern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ChronicX</a:t>
            </a:r>
            <a:r>
              <a:rPr lang="en-US" sz="1100" kern="0" baseline="30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® </a:t>
            </a:r>
            <a:r>
              <a:rPr lang="en-US" sz="1100">
                <a:solidFill>
                  <a:schemeClr val="bg1"/>
                </a:solidFill>
                <a:cs typeface="Arial" panose="020B0604020202020204" pitchFamily="34" charset="0"/>
              </a:rPr>
              <a:t>—</a:t>
            </a:r>
            <a:r>
              <a:rPr lang="en-US" sz="11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 solution  for Airlines &amp; MROs </a:t>
            </a:r>
            <a:endParaRPr sz="1100" ker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38;p5">
            <a:extLst>
              <a:ext uri="{FF2B5EF4-FFF2-40B4-BE49-F238E27FC236}">
                <a16:creationId xmlns:a16="http://schemas.microsoft.com/office/drawing/2014/main" id="{96E8D5A3-D82A-4BAA-B832-73B8C1E592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8488" y="3775075"/>
            <a:ext cx="1403350" cy="1325563"/>
          </a:xfrm>
          <a:prstGeom prst="ellipse">
            <a:avLst/>
          </a:prstGeom>
          <a:solidFill>
            <a:srgbClr val="FFC000"/>
          </a:solidFill>
          <a:ln w="9525">
            <a:solidFill>
              <a:srgbClr val="FFC000"/>
            </a:solidFill>
            <a:round/>
            <a:headEnd type="none" w="sm" len="sm"/>
            <a:tailEnd type="none" w="sm" len="sm"/>
          </a:ln>
        </p:spPr>
        <p:txBody>
          <a:bodyPr lIns="91425" tIns="91425" rIns="91425" bIns="91425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400" eaLnBrk="1" hangingPunct="1">
              <a:buClr>
                <a:srgbClr val="000000"/>
              </a:buClr>
              <a:buSzPts val="1100"/>
              <a:buFont typeface="Arial" panose="020B0604020202020204" pitchFamily="34" charset="0"/>
              <a:buNone/>
              <a:defRPr/>
            </a:pPr>
            <a:r>
              <a:rPr lang="en-US" altLang="en-US" sz="1100">
                <a:solidFill>
                  <a:srgbClr val="FFFFFF"/>
                </a:solidFill>
                <a:cs typeface="Arial" panose="020B0604020202020204" pitchFamily="34" charset="0"/>
                <a:sym typeface="Arial" panose="020B0604020202020204" pitchFamily="34" charset="0"/>
              </a:rPr>
              <a:t>ATP is acquired by ParkerGale</a:t>
            </a:r>
          </a:p>
        </p:txBody>
      </p:sp>
      <p:sp>
        <p:nvSpPr>
          <p:cNvPr id="19" name="Google Shape;139;p5">
            <a:extLst>
              <a:ext uri="{FF2B5EF4-FFF2-40B4-BE49-F238E27FC236}">
                <a16:creationId xmlns:a16="http://schemas.microsoft.com/office/drawing/2014/main" id="{EDA38A6C-10DA-4D01-97C3-B6C48B26C28E}"/>
              </a:ext>
            </a:extLst>
          </p:cNvPr>
          <p:cNvSpPr/>
          <p:nvPr/>
        </p:nvSpPr>
        <p:spPr>
          <a:xfrm>
            <a:off x="5472113" y="1530350"/>
            <a:ext cx="1398587" cy="1327150"/>
          </a:xfrm>
          <a:prstGeom prst="ellipse">
            <a:avLst/>
          </a:prstGeom>
          <a:solidFill>
            <a:schemeClr val="tx2">
              <a:lumMod val="50000"/>
            </a:schemeClr>
          </a:solidFill>
          <a:ln w="9525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en-US" sz="11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CaseBank is acquired by ATP</a:t>
            </a:r>
            <a:endParaRPr sz="1100" ker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140;p5">
            <a:extLst>
              <a:ext uri="{FF2B5EF4-FFF2-40B4-BE49-F238E27FC236}">
                <a16:creationId xmlns:a16="http://schemas.microsoft.com/office/drawing/2014/main" id="{1C6176B0-27B4-4D8D-8CA3-6697472AFFF6}"/>
              </a:ext>
            </a:extLst>
          </p:cNvPr>
          <p:cNvSpPr/>
          <p:nvPr/>
        </p:nvSpPr>
        <p:spPr>
          <a:xfrm>
            <a:off x="6537325" y="3775075"/>
            <a:ext cx="1404938" cy="1325563"/>
          </a:xfrm>
          <a:prstGeom prst="ellipse">
            <a:avLst/>
          </a:prstGeom>
          <a:solidFill>
            <a:schemeClr val="tx2">
              <a:lumMod val="50000"/>
            </a:schemeClr>
          </a:solidFill>
          <a:ln w="9525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en-US" sz="11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ATP CaseBank opens office in Austin, Texas </a:t>
            </a:r>
            <a:endParaRPr sz="1100" ker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141;p5">
            <a:extLst>
              <a:ext uri="{FF2B5EF4-FFF2-40B4-BE49-F238E27FC236}">
                <a16:creationId xmlns:a16="http://schemas.microsoft.com/office/drawing/2014/main" id="{E29D2778-6E51-4448-A55B-2249E839E5D3}"/>
              </a:ext>
            </a:extLst>
          </p:cNvPr>
          <p:cNvSpPr/>
          <p:nvPr/>
        </p:nvSpPr>
        <p:spPr>
          <a:xfrm>
            <a:off x="7604125" y="1530350"/>
            <a:ext cx="1397000" cy="1327150"/>
          </a:xfrm>
          <a:prstGeom prst="ellipse">
            <a:avLst/>
          </a:prstGeom>
          <a:solidFill>
            <a:schemeClr val="tx2">
              <a:lumMod val="50000"/>
            </a:schemeClr>
          </a:solidFill>
          <a:ln w="9525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/>
            </a:pPr>
            <a:r>
              <a:rPr lang="en-US" sz="11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ATP and </a:t>
            </a:r>
            <a:r>
              <a:rPr lang="en-US" sz="1100" kern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CaseBank</a:t>
            </a:r>
            <a:r>
              <a:rPr lang="en-US" sz="11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rebrand into new unified company.</a:t>
            </a:r>
            <a:endParaRPr sz="1100" ker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" name="Google Shape;142;p5">
            <a:extLst>
              <a:ext uri="{FF2B5EF4-FFF2-40B4-BE49-F238E27FC236}">
                <a16:creationId xmlns:a16="http://schemas.microsoft.com/office/drawing/2014/main" id="{AA63671B-F2A4-475F-A18E-66B082B14FE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908175" y="2854325"/>
            <a:ext cx="0" cy="307975"/>
          </a:xfrm>
          <a:prstGeom prst="straightConnector1">
            <a:avLst/>
          </a:prstGeom>
          <a:noFill/>
          <a:ln w="38100">
            <a:solidFill>
              <a:srgbClr val="FFC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Google Shape;143;p5">
            <a:extLst>
              <a:ext uri="{FF2B5EF4-FFF2-40B4-BE49-F238E27FC236}">
                <a16:creationId xmlns:a16="http://schemas.microsoft.com/office/drawing/2014/main" id="{779EA034-D3C9-4E61-A157-35578DC06C53}"/>
              </a:ext>
            </a:extLst>
          </p:cNvPr>
          <p:cNvCxnSpPr>
            <a:cxnSpLocks/>
            <a:stCxn id="48" idx="2"/>
            <a:endCxn id="57" idx="0"/>
          </p:cNvCxnSpPr>
          <p:nvPr/>
        </p:nvCxnSpPr>
        <p:spPr>
          <a:xfrm>
            <a:off x="2973388" y="3467100"/>
            <a:ext cx="4762" cy="307975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4;p5">
            <a:extLst>
              <a:ext uri="{FF2B5EF4-FFF2-40B4-BE49-F238E27FC236}">
                <a16:creationId xmlns:a16="http://schemas.microsoft.com/office/drawing/2014/main" id="{6D2FF7AF-A7BD-46AB-AE97-40896984985E}"/>
              </a:ext>
            </a:extLst>
          </p:cNvPr>
          <p:cNvCxnSpPr>
            <a:cxnSpLocks/>
            <a:stCxn id="58" idx="4"/>
            <a:endCxn id="49" idx="0"/>
          </p:cNvCxnSpPr>
          <p:nvPr/>
        </p:nvCxnSpPr>
        <p:spPr>
          <a:xfrm>
            <a:off x="4033838" y="2854325"/>
            <a:ext cx="4762" cy="307975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" name="Google Shape;145;p5">
            <a:extLst>
              <a:ext uri="{FF2B5EF4-FFF2-40B4-BE49-F238E27FC236}">
                <a16:creationId xmlns:a16="http://schemas.microsoft.com/office/drawing/2014/main" id="{D432DAD1-FB39-4242-B422-311A9458C13B}"/>
              </a:ext>
            </a:extLst>
          </p:cNvPr>
          <p:cNvCxnSpPr>
            <a:cxnSpLocks/>
          </p:cNvCxnSpPr>
          <p:nvPr/>
        </p:nvCxnSpPr>
        <p:spPr bwMode="auto">
          <a:xfrm>
            <a:off x="5105400" y="3467100"/>
            <a:ext cx="4763" cy="307975"/>
          </a:xfrm>
          <a:prstGeom prst="straightConnector1">
            <a:avLst/>
          </a:prstGeom>
          <a:noFill/>
          <a:ln w="38100">
            <a:solidFill>
              <a:srgbClr val="FFC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" name="Google Shape;146;p5">
            <a:extLst>
              <a:ext uri="{FF2B5EF4-FFF2-40B4-BE49-F238E27FC236}">
                <a16:creationId xmlns:a16="http://schemas.microsoft.com/office/drawing/2014/main" id="{F60A59F2-621A-41C3-891C-13D75068952D}"/>
              </a:ext>
            </a:extLst>
          </p:cNvPr>
          <p:cNvCxnSpPr>
            <a:cxnSpLocks/>
            <a:stCxn id="60" idx="4"/>
            <a:endCxn id="51" idx="0"/>
          </p:cNvCxnSpPr>
          <p:nvPr/>
        </p:nvCxnSpPr>
        <p:spPr>
          <a:xfrm flipH="1">
            <a:off x="6170613" y="2857500"/>
            <a:ext cx="1587" cy="304800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" name="Google Shape;147;p5">
            <a:extLst>
              <a:ext uri="{FF2B5EF4-FFF2-40B4-BE49-F238E27FC236}">
                <a16:creationId xmlns:a16="http://schemas.microsoft.com/office/drawing/2014/main" id="{7FBDC754-AC90-4758-9FB9-A1F39AFDC3C1}"/>
              </a:ext>
            </a:extLst>
          </p:cNvPr>
          <p:cNvCxnSpPr>
            <a:cxnSpLocks/>
            <a:stCxn id="52" idx="2"/>
            <a:endCxn id="61" idx="0"/>
          </p:cNvCxnSpPr>
          <p:nvPr/>
        </p:nvCxnSpPr>
        <p:spPr>
          <a:xfrm>
            <a:off x="7235825" y="3467100"/>
            <a:ext cx="4763" cy="307975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" name="Google Shape;148;p5">
            <a:extLst>
              <a:ext uri="{FF2B5EF4-FFF2-40B4-BE49-F238E27FC236}">
                <a16:creationId xmlns:a16="http://schemas.microsoft.com/office/drawing/2014/main" id="{6C1A343F-D61A-4010-9DD1-04C40338D608}"/>
              </a:ext>
            </a:extLst>
          </p:cNvPr>
          <p:cNvCxnSpPr>
            <a:cxnSpLocks/>
            <a:stCxn id="62" idx="4"/>
            <a:endCxn id="53" idx="0"/>
          </p:cNvCxnSpPr>
          <p:nvPr/>
        </p:nvCxnSpPr>
        <p:spPr>
          <a:xfrm flipH="1">
            <a:off x="8301038" y="2857500"/>
            <a:ext cx="1587" cy="304800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155;p9">
            <a:extLst>
              <a:ext uri="{FF2B5EF4-FFF2-40B4-BE49-F238E27FC236}">
                <a16:creationId xmlns:a16="http://schemas.microsoft.com/office/drawing/2014/main" id="{71B4A88F-1D8A-4488-BC83-1D563FCD9E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363" y="5410200"/>
            <a:ext cx="5367337" cy="30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>
              <a:buClr>
                <a:srgbClr val="000000"/>
              </a:buClr>
              <a:buSzPts val="900"/>
              <a:buFont typeface="Arial" panose="020B0604020202020204" pitchFamily="34" charset="0"/>
              <a:buNone/>
              <a:defRPr/>
            </a:pPr>
            <a:r>
              <a:rPr lang="en-US" altLang="en-US" sz="900">
                <a:solidFill>
                  <a:srgbClr val="D9D9D9"/>
                </a:solidFill>
                <a:cs typeface="Arial" panose="020B0604020202020204" pitchFamily="34" charset="0"/>
                <a:sym typeface="Arial" panose="020B0604020202020204" pitchFamily="34" charset="0"/>
              </a:rPr>
              <a:t>©2020 ATP – All Rights Reserved</a:t>
            </a:r>
            <a:endParaRPr lang="en-US" altLang="en-US" sz="1400">
              <a:solidFill>
                <a:srgbClr val="D9D9D9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940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A65F6C5-CF8F-46B3-ACB1-F963C90C13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673100"/>
            <a:ext cx="7886700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C681488A-F6CA-44E5-8F5A-4D68F7B32C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520825"/>
            <a:ext cx="7886700" cy="362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Date Placeholder 3">
            <a:extLst>
              <a:ext uri="{FF2B5EF4-FFF2-40B4-BE49-F238E27FC236}">
                <a16:creationId xmlns:a16="http://schemas.microsoft.com/office/drawing/2014/main" id="{A6BAA8E4-A718-4B93-A183-F5C90D98EE90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28650" y="5297488"/>
            <a:ext cx="2057400" cy="3032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900"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altLang="en-US"/>
              <a:t>©2020 ATP - All Rights Reserved</a:t>
            </a:r>
            <a:endParaRPr lang="en-US" altLang="en-US"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A462F-EB97-4AE6-A90C-6D86FC6A11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7488"/>
            <a:ext cx="30861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18D06-47E0-4CEF-835A-BC9D04D160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7488"/>
            <a:ext cx="20574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4B2F363-6F09-415C-9060-5CDB48C18C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1" name="Google Shape;12;p24">
            <a:extLst>
              <a:ext uri="{FF2B5EF4-FFF2-40B4-BE49-F238E27FC236}">
                <a16:creationId xmlns:a16="http://schemas.microsoft.com/office/drawing/2014/main" id="{244EFD86-055E-4586-B89F-1C5D8DDEA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-9525"/>
            <a:ext cx="9153525" cy="442913"/>
          </a:xfrm>
          <a:prstGeom prst="rect">
            <a:avLst/>
          </a:prstGeom>
          <a:solidFill>
            <a:srgbClr val="202935"/>
          </a:solidFill>
          <a:ln w="25400">
            <a:solidFill>
              <a:srgbClr val="202935"/>
            </a:solidFill>
            <a:round/>
            <a:headEnd type="none" w="sm" len="sm"/>
            <a:tailEnd type="none" w="sm" len="sm"/>
          </a:ln>
        </p:spPr>
        <p:txBody>
          <a:bodyPr lIns="91425" tIns="45700" rIns="91425" bIns="4570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000000"/>
              </a:buClr>
              <a:buSzPts val="1800"/>
              <a:buFont typeface="Arial" panose="020B0604020202020204" pitchFamily="34" charset="0"/>
              <a:buNone/>
              <a:defRPr/>
            </a:pPr>
            <a:endParaRPr lang="en-US" altLang="en-US">
              <a:solidFill>
                <a:srgbClr val="FFFFFF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32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662D82ED-FD33-45CE-8912-5D18897F7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" y="34925"/>
            <a:ext cx="1346200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493C3B4-3A55-454D-8EDB-7BBFDDC3643F}"/>
              </a:ext>
            </a:extLst>
          </p:cNvPr>
          <p:cNvSpPr/>
          <p:nvPr/>
        </p:nvSpPr>
        <p:spPr>
          <a:xfrm>
            <a:off x="-7938" y="-7938"/>
            <a:ext cx="279401" cy="46038"/>
          </a:xfrm>
          <a:prstGeom prst="rect">
            <a:avLst/>
          </a:prstGeom>
          <a:solidFill>
            <a:srgbClr val="1F29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  <p:sldLayoutId id="2147483899" r:id="rId12"/>
    <p:sldLayoutId id="2147483900" r:id="rId13"/>
    <p:sldLayoutId id="2147483901" r:id="rId14"/>
    <p:sldLayoutId id="2147483902" r:id="rId15"/>
    <p:sldLayoutId id="2147483903" r:id="rId16"/>
    <p:sldLayoutId id="2147483904" r:id="rId17"/>
    <p:sldLayoutId id="2147483905" r:id="rId18"/>
    <p:sldLayoutId id="2147483906" r:id="rId19"/>
    <p:sldLayoutId id="2147483928" r:id="rId20"/>
    <p:sldLayoutId id="2147483929" r:id="rId21"/>
    <p:sldLayoutId id="2147483930" r:id="rId22"/>
    <p:sldLayoutId id="2147483907" r:id="rId23"/>
    <p:sldLayoutId id="2147483908" r:id="rId24"/>
    <p:sldLayoutId id="2147483909" r:id="rId25"/>
    <p:sldLayoutId id="2147483910" r:id="rId26"/>
    <p:sldLayoutId id="2147483911" r:id="rId27"/>
    <p:sldLayoutId id="2147483912" r:id="rId28"/>
    <p:sldLayoutId id="2147483913" r:id="rId29"/>
    <p:sldLayoutId id="2147483914" r:id="rId30"/>
    <p:sldLayoutId id="2147483915" r:id="rId31"/>
    <p:sldLayoutId id="2147483946" r:id="rId32"/>
  </p:sldLayoutIdLst>
  <p:hf sldNum="0" hdr="0" ftr="0"/>
  <p:txStyles>
    <p:titleStyle>
      <a:lvl1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rgbClr val="101C32"/>
          </a:solidFill>
          <a:latin typeface="+mn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rgbClr val="101C32"/>
          </a:solidFill>
          <a:latin typeface="Arial" panose="020B0604020202020204" pitchFamily="34" charset="0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rgbClr val="101C32"/>
          </a:solidFill>
          <a:latin typeface="Arial" panose="020B0604020202020204" pitchFamily="34" charset="0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rgbClr val="101C32"/>
          </a:solidFill>
          <a:latin typeface="Arial" panose="020B0604020202020204" pitchFamily="34" charset="0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rgbClr val="101C32"/>
          </a:solidFill>
          <a:latin typeface="Arial" panose="020B0604020202020204" pitchFamily="34" charset="0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rgbClr val="101C32"/>
          </a:solidFill>
          <a:latin typeface="Arial" panose="020B0604020202020204" pitchFamily="34" charset="0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rgbClr val="101C32"/>
          </a:solidFill>
          <a:latin typeface="Arial" panose="020B0604020202020204" pitchFamily="34" charset="0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rgbClr val="101C32"/>
          </a:solidFill>
          <a:latin typeface="Arial" panose="020B0604020202020204" pitchFamily="34" charset="0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rgbClr val="101C32"/>
          </a:solidFill>
          <a:latin typeface="Arial" panose="020B0604020202020204" pitchFamily="34" charset="0"/>
        </a:defRPr>
      </a:lvl9pPr>
    </p:titleStyle>
    <p:bodyStyle>
      <a:lvl1pPr marL="171450" indent="-171450" algn="l" defTabSz="6858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rgbClr val="101C32"/>
          </a:solidFill>
          <a:latin typeface="+mn-lt"/>
          <a:ea typeface="+mn-ea"/>
          <a:cs typeface="+mn-cs"/>
        </a:defRPr>
      </a:lvl1pPr>
      <a:lvl2pPr marL="5143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7F7F7F"/>
          </a:solidFill>
          <a:latin typeface="+mn-lt"/>
          <a:ea typeface="+mn-ea"/>
          <a:cs typeface="+mn-cs"/>
        </a:defRPr>
      </a:lvl2pPr>
      <a:lvl3pPr marL="8572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rgbClr val="101C32"/>
          </a:solidFill>
          <a:latin typeface="+mn-lt"/>
          <a:ea typeface="+mn-ea"/>
          <a:cs typeface="+mn-cs"/>
        </a:defRPr>
      </a:lvl3pPr>
      <a:lvl4pPr marL="12001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rgbClr val="101C32"/>
          </a:solidFill>
          <a:latin typeface="+mn-lt"/>
          <a:ea typeface="+mn-ea"/>
          <a:cs typeface="+mn-cs"/>
        </a:defRPr>
      </a:lvl4pPr>
      <a:lvl5pPr marL="1543050" indent="-171450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rgbClr val="101C3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09CD3E-7E14-4B21-9E2B-D2D746060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800"/>
            <a:ext cx="7886700" cy="1104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EC842C-1E41-45D0-8DE4-AB6A8B46F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0825"/>
            <a:ext cx="7886700" cy="3627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B6D747-EF36-4EEB-A6B0-A6CCB3E6DA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7488"/>
            <a:ext cx="20574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350A0E-3E15-4018-945F-D3DF8A2A0836}" type="datetimeFigureOut">
              <a:rPr lang="en-CA" smtClean="0"/>
              <a:t>2021-07-30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A618C-97EF-4A06-9C72-7201D5A804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7488"/>
            <a:ext cx="30861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07134-D4E1-4D80-89C7-E3F37A217A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7488"/>
            <a:ext cx="20574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C3711-7934-4C42-8F99-6CDD1E253A8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640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kubernetes.io/docs/concepts/workloads/pods/" TargetMode="Externa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concepts/services-networking/ingress-controllers/" TargetMode="External"/><Relationship Id="rId2" Type="http://schemas.openxmlformats.org/officeDocument/2006/relationships/hyperlink" Target="https://kubernetes.io/docs/concepts/services-networking/ingress-controllers" TargetMode="Externa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s://git.k8s.io/ingress-nginx/README.md#readme" TargetMode="External"/><Relationship Id="rId5" Type="http://schemas.openxmlformats.org/officeDocument/2006/relationships/hyperlink" Target="https://git.k8s.io/ingress-gce/README.md#readme" TargetMode="External"/><Relationship Id="rId4" Type="http://schemas.openxmlformats.org/officeDocument/2006/relationships/hyperlink" Target="https://github.com/kubernetes-sigs/aws-load-balancer-controller#readme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concepts/storage/volumes/" TargetMode="External"/><Relationship Id="rId2" Type="http://schemas.openxmlformats.org/officeDocument/2006/relationships/hyperlink" Target="https://kubernetes.io/docs/concepts/workloads/pods/" TargetMode="Externa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kubernetes.io/docs/reference/glossary/?all=true#term-image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kubernetes.io/docs/concepts/configuration/configmap/" TargetMode="Externa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helm.sh/" TargetMode="External"/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artifacthub.io/packages/helm/bitnami/rabbitmq" TargetMode="External"/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pkg/text/template/" TargetMode="External"/><Relationship Id="rId1" Type="http://schemas.openxmlformats.org/officeDocument/2006/relationships/slideLayout" Target="../slideLayouts/slideLayout2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kubernetes.io/docs/concepts/overview/what-is-kubernetes/" TargetMode="External"/><Relationship Id="rId1" Type="http://schemas.openxmlformats.org/officeDocument/2006/relationships/slideLayout" Target="../slideLayouts/slideLayout2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nu.org/software/gettext/manual/html_node/envsubst-Invocation.html" TargetMode="External"/><Relationship Id="rId1" Type="http://schemas.openxmlformats.org/officeDocument/2006/relationships/slideLayout" Target="../slideLayouts/slideLayout2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9F63C79-B801-40F4-A8A0-1AE0804BB7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99" b="-1"/>
          <a:stretch/>
        </p:blipFill>
        <p:spPr>
          <a:xfrm>
            <a:off x="20" y="10"/>
            <a:ext cx="9143980" cy="5714990"/>
          </a:xfrm>
          <a:prstGeom prst="rect">
            <a:avLst/>
          </a:prstGeom>
          <a:noFill/>
        </p:spPr>
      </p:pic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C5169A-DFEA-4FBB-A124-206FDB3E567D}"/>
              </a:ext>
            </a:extLst>
          </p:cNvPr>
          <p:cNvSpPr txBox="1"/>
          <p:nvPr/>
        </p:nvSpPr>
        <p:spPr>
          <a:xfrm>
            <a:off x="75449" y="5157014"/>
            <a:ext cx="633548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Arial"/>
                <a:cs typeface="Arial"/>
              </a:rPr>
              <a:t>Kubernetes, Helm &amp; Gitlab – Part 1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3871EE-7E40-4E98-8956-4777929DAE8C}"/>
              </a:ext>
            </a:extLst>
          </p:cNvPr>
          <p:cNvSpPr txBox="1"/>
          <p:nvPr/>
        </p:nvSpPr>
        <p:spPr>
          <a:xfrm>
            <a:off x="6896147" y="5204169"/>
            <a:ext cx="19718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{{ .</a:t>
            </a:r>
            <a:r>
              <a:rPr lang="en-US" dirty="0" err="1">
                <a:latin typeface="Arial"/>
                <a:cs typeface="Arial"/>
              </a:rPr>
              <a:t>Values.date</a:t>
            </a:r>
            <a:r>
              <a:rPr lang="en-US" dirty="0">
                <a:latin typeface="Arial"/>
                <a:cs typeface="Arial"/>
              </a:rPr>
              <a:t> }}</a:t>
            </a:r>
            <a:endParaRPr lang="en-US" dirty="0">
              <a:cs typeface="Arial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0E9ECCF-6D6D-437F-BB5C-F6A135D037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83635" y="2342572"/>
            <a:ext cx="891954" cy="102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147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Objects – </a:t>
            </a:r>
            <a:r>
              <a:rPr lang="en-US" sz="2000" b="1" dirty="0" err="1">
                <a:latin typeface="Arial"/>
                <a:cs typeface="Arial"/>
              </a:rPr>
              <a:t>ReplicaSet</a:t>
            </a:r>
            <a:r>
              <a:rPr lang="en-US" sz="2000" b="1" dirty="0">
                <a:latin typeface="Arial"/>
                <a:cs typeface="Arial"/>
              </a:rPr>
              <a:t>, Deployment, </a:t>
            </a:r>
            <a:r>
              <a:rPr lang="en-US" sz="2000" b="1" dirty="0" err="1">
                <a:latin typeface="Arial"/>
                <a:cs typeface="Arial"/>
              </a:rPr>
              <a:t>StatefulSet</a:t>
            </a:r>
            <a:r>
              <a:rPr lang="en-US" sz="2000" b="1" dirty="0">
                <a:latin typeface="Arial"/>
                <a:cs typeface="Arial"/>
              </a:rPr>
              <a:t>, </a:t>
            </a:r>
            <a:r>
              <a:rPr lang="en-US" sz="2000" b="1" dirty="0" err="1">
                <a:latin typeface="Arial"/>
                <a:cs typeface="Arial"/>
              </a:rPr>
              <a:t>DaemonSet</a:t>
            </a:r>
            <a:r>
              <a:rPr lang="en-US" sz="2000" b="1" dirty="0">
                <a:latin typeface="Arial"/>
                <a:cs typeface="Arial"/>
              </a:rPr>
              <a:t> </a:t>
            </a:r>
            <a:endParaRPr lang="en-US" sz="2000" b="1" dirty="0">
              <a:cs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EFA29B-331C-4DF4-A4DF-5D35F00BD8C7}"/>
              </a:ext>
            </a:extLst>
          </p:cNvPr>
          <p:cNvSpPr txBox="1"/>
          <p:nvPr/>
        </p:nvSpPr>
        <p:spPr>
          <a:xfrm>
            <a:off x="164804" y="1131961"/>
            <a:ext cx="699958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 err="1">
                <a:latin typeface="Arial"/>
                <a:cs typeface="Arial"/>
              </a:rPr>
              <a:t>DaemonSet</a:t>
            </a:r>
            <a:r>
              <a:rPr lang="en-US" dirty="0">
                <a:latin typeface="Arial"/>
                <a:cs typeface="Arial"/>
              </a:rPr>
              <a:t>:</a:t>
            </a:r>
          </a:p>
          <a:p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</a:rPr>
              <a:t>E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nsures that all (or some) Nodes run a copy of a Pod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Example: </a:t>
            </a:r>
            <a:r>
              <a:rPr lang="en-US" dirty="0" err="1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Twistlock</a:t>
            </a: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 / Antivirus / Node Monitoring &amp; logging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756BA60-ACD1-4728-BB1F-52E1E6334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907" y="2327933"/>
            <a:ext cx="7834184" cy="289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838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735B80-1942-466F-A100-5D89A6168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934" y="2573820"/>
            <a:ext cx="7342130" cy="2650268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Objects – </a:t>
            </a:r>
            <a:r>
              <a:rPr lang="en-US" sz="2000" b="1" dirty="0" err="1">
                <a:latin typeface="Arial"/>
                <a:cs typeface="Arial"/>
              </a:rPr>
              <a:t>ReplicaSet</a:t>
            </a:r>
            <a:r>
              <a:rPr lang="en-US" sz="2000" b="1" dirty="0">
                <a:latin typeface="Arial"/>
                <a:cs typeface="Arial"/>
              </a:rPr>
              <a:t>, Deployment, </a:t>
            </a:r>
            <a:r>
              <a:rPr lang="en-US" sz="2000" b="1" dirty="0" err="1">
                <a:latin typeface="Arial"/>
                <a:cs typeface="Arial"/>
              </a:rPr>
              <a:t>StatefulSet</a:t>
            </a:r>
            <a:r>
              <a:rPr lang="en-US" sz="2000" b="1" dirty="0">
                <a:latin typeface="Arial"/>
                <a:cs typeface="Arial"/>
              </a:rPr>
              <a:t>, </a:t>
            </a:r>
            <a:r>
              <a:rPr lang="en-US" sz="2000" b="1" dirty="0" err="1">
                <a:latin typeface="Arial"/>
                <a:cs typeface="Arial"/>
              </a:rPr>
              <a:t>DaemonSet</a:t>
            </a:r>
            <a:r>
              <a:rPr lang="en-US" sz="2000" b="1" dirty="0">
                <a:latin typeface="Arial"/>
                <a:cs typeface="Arial"/>
              </a:rPr>
              <a:t> </a:t>
            </a:r>
            <a:endParaRPr lang="en-US" sz="2000" b="1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1116405"/>
            <a:ext cx="799139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Deployment:</a:t>
            </a:r>
          </a:p>
          <a:p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Provides declarative updates for 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Pods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 and 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ReplicaSets</a:t>
            </a:r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Example: </a:t>
            </a:r>
            <a:r>
              <a:rPr lang="en-US" dirty="0" err="1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WorkCenter</a:t>
            </a: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 API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5663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Objects - Service</a:t>
            </a:r>
            <a:endParaRPr lang="en-US" sz="2000" b="1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1116405"/>
            <a:ext cx="881439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</a:rPr>
              <a:t>A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bstract way to expose an application running on a set of 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  <a:hlinkClick r:id="rId2"/>
              </a:rPr>
              <a:t>Pods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 as a network service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As pods are created and destroyed, services are able to route traffic to new instances using a label matching system.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222222"/>
              </a:solidFill>
              <a:latin typeface="open sans" panose="020B060603050402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0470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Objects - Service</a:t>
            </a:r>
            <a:endParaRPr lang="en-US" sz="2000" b="1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1116405"/>
            <a:ext cx="8814390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Types of services: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ClusterIP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: Exposes the Service on a cluster-internal IP. Choosing this value makes the Service only reachable from within the cluster. This is the default 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ServiceType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.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NodePort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: Exposes the Service on each Node's IP at a static port (the 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NodePort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). A 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ClusterIP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 Service, to which the 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NodePort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 Service routes, is automatically created. You'll be able to contact the 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NodePort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 Service, from outside the cluster, by requesting &lt;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NodeIP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&gt;:&lt;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NodePort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&gt;.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LoadBalancer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: Exposes the Service externally using a cloud provider's load balancer. 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NodePort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 and 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ClusterIP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 Services, to which the external load balancer routes, are automatically created.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ExternalName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: Maps the Service to the contents of the 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externalName</a:t>
            </a:r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 field (e.g. foo.bar.example.com), by returning a CNAME record with its value. No proxying of any kind is set up.</a:t>
            </a:r>
          </a:p>
        </p:txBody>
      </p:sp>
    </p:spTree>
    <p:extLst>
      <p:ext uri="{BB962C8B-B14F-4D97-AF65-F5344CB8AC3E}">
        <p14:creationId xmlns:p14="http://schemas.microsoft.com/office/powerpoint/2010/main" val="3439448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Objects - Service</a:t>
            </a:r>
            <a:endParaRPr lang="en-US" sz="2000" b="1" dirty="0">
              <a:cs typeface="Arial"/>
            </a:endParaRP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84DE4BDF-7D5F-4C83-A325-31ECF6C4B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1211"/>
            <a:ext cx="9144000" cy="307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18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Objects - Ingress</a:t>
            </a:r>
            <a:endParaRPr lang="en-US" sz="2000" b="1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1116405"/>
            <a:ext cx="799139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An API object that manages external access to the services in a cluster, typically HTTP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22222"/>
              </a:solidFill>
              <a:effectLst/>
              <a:latin typeface="open sans" panose="020B06060305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Ingress may provide load balancing, SSL termination and name-based virtual hosting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222222"/>
              </a:solidFill>
              <a:latin typeface="open sans" panose="020B06060305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You must have an </a:t>
            </a:r>
            <a:r>
              <a:rPr lang="en-US" b="0" i="0" u="none" strike="noStrike" dirty="0">
                <a:solidFill>
                  <a:srgbClr val="3371E3"/>
                </a:solidFill>
                <a:effectLst/>
                <a:latin typeface="open sans" panose="020B0606030504020204" pitchFamily="34" charset="0"/>
                <a:hlinkClick r:id="rId2"/>
              </a:rPr>
              <a:t>Ingress controller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 to satisfy an Ingress. Only creating an Ingress resource has no effect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hlinkClick r:id="rId3"/>
              </a:rPr>
              <a:t>Examples</a:t>
            </a:r>
            <a:endParaRPr lang="en-US" dirty="0">
              <a:solidFill>
                <a:srgbClr val="222222"/>
              </a:solidFill>
              <a:latin typeface="open sans" panose="020B06060305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Kubernetes as a project supports and maintains </a:t>
            </a:r>
            <a:r>
              <a:rPr lang="en-US" b="0" i="0" u="none" strike="noStrike" dirty="0">
                <a:solidFill>
                  <a:srgbClr val="3371E3"/>
                </a:solidFill>
                <a:effectLst/>
                <a:latin typeface="open sans" panose="020B0606030504020204" pitchFamily="34" charset="0"/>
                <a:hlinkClick r:id="rId4"/>
              </a:rPr>
              <a:t>AWS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, </a:t>
            </a:r>
            <a:r>
              <a:rPr lang="en-US" b="0" i="0" u="none" strike="noStrike" dirty="0">
                <a:solidFill>
                  <a:srgbClr val="3371E3"/>
                </a:solidFill>
                <a:effectLst/>
                <a:latin typeface="open sans" panose="020B0606030504020204" pitchFamily="34" charset="0"/>
                <a:hlinkClick r:id="rId5"/>
              </a:rPr>
              <a:t>GCE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, and </a:t>
            </a:r>
            <a:r>
              <a:rPr lang="en-US" b="0" i="0" u="none" strike="noStrike" dirty="0" err="1">
                <a:solidFill>
                  <a:srgbClr val="3371E3"/>
                </a:solidFill>
                <a:effectLst/>
                <a:latin typeface="open sans" panose="020B0606030504020204" pitchFamily="34" charset="0"/>
                <a:hlinkClick r:id="rId6"/>
              </a:rPr>
              <a:t>nginx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 ingress controllers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222222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339490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Objects – Ingress</a:t>
            </a:r>
            <a:endParaRPr lang="en-US" sz="2000" b="1" dirty="0"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081C28-0FE5-4025-B516-BD162C7AF4BA}"/>
              </a:ext>
            </a:extLst>
          </p:cNvPr>
          <p:cNvSpPr txBox="1"/>
          <p:nvPr/>
        </p:nvSpPr>
        <p:spPr>
          <a:xfrm>
            <a:off x="1221774" y="4316626"/>
            <a:ext cx="2427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Blue</a:t>
            </a:r>
            <a:r>
              <a:rPr lang="en-US" dirty="0"/>
              <a:t> - Prod</a:t>
            </a:r>
          </a:p>
          <a:p>
            <a:r>
              <a:rPr lang="en-US" dirty="0">
                <a:solidFill>
                  <a:srgbClr val="00B050"/>
                </a:solidFill>
              </a:rPr>
              <a:t>Green</a:t>
            </a:r>
            <a:r>
              <a:rPr lang="en-US" dirty="0"/>
              <a:t> - Successor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64BCA8D6-450C-4B0B-8ACB-7EE8F1985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917" y="393306"/>
            <a:ext cx="7242163" cy="540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943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Objects – </a:t>
            </a:r>
            <a:r>
              <a:rPr lang="en-US" sz="2000" b="1" dirty="0" err="1">
                <a:latin typeface="Arial"/>
                <a:cs typeface="Arial"/>
              </a:rPr>
              <a:t>ConfigMap</a:t>
            </a:r>
            <a:endParaRPr lang="en-US" sz="2000" b="1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3" y="1116405"/>
            <a:ext cx="8542591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A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ConfigMap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 is an API object used to store non-confidential data in key-value pairs. 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  <a:hlinkClick r:id="rId2"/>
              </a:rPr>
              <a:t>Pods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 can consume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ConfigMaps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 as environment variables, command-line arguments, or as configuration files in a 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  <a:hlinkClick r:id="rId3"/>
              </a:rPr>
              <a:t>volume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22222"/>
              </a:solidFill>
              <a:effectLst/>
              <a:latin typeface="open sans" panose="020B06060305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A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ConfigMap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 allows you to decouple environment-specific configuration from your 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  <a:hlinkClick r:id="rId4"/>
              </a:rPr>
              <a:t>container images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, so that your applications are easily portable.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222222"/>
              </a:solidFill>
              <a:latin typeface="open sans" panose="020B06060305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</a:rPr>
              <a:t>N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ot designed to hold large chunks of data. The data stored in a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ConfigMap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 cannot exceed 1 MiB.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222222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284507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Objects – Secret</a:t>
            </a:r>
            <a:endParaRPr lang="en-US" sz="2000" b="1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3" y="1116405"/>
            <a:ext cx="8542591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A Secret is an object that contains a small amount of sensitive data such as a password, a token, or a key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222222"/>
              </a:solidFill>
              <a:latin typeface="open sans" panose="020B0606030504020204" pitchFamily="34" charset="0"/>
              <a:cs typeface="Arial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Secrets are similar to 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open sans" panose="020B0606030504020204" pitchFamily="34" charset="0"/>
                <a:hlinkClick r:id="rId2"/>
              </a:rPr>
              <a:t>ConfigMaps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 but are specifically intended to hold confidential data.</a:t>
            </a:r>
            <a:endParaRPr lang="en-US" dirty="0">
              <a:solidFill>
                <a:srgbClr val="222222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01592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328824" y="1316568"/>
            <a:ext cx="838757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Scenario: You’re totally stuck</a:t>
            </a:r>
          </a:p>
          <a:p>
            <a:pPr algn="l"/>
            <a:r>
              <a:rPr lang="en-US" dirty="0">
                <a:latin typeface="Arial"/>
                <a:cs typeface="Arial"/>
              </a:rPr>
              <a:t>Command: </a:t>
            </a:r>
            <a:r>
              <a:rPr lang="en-US" b="1" dirty="0" err="1">
                <a:latin typeface="Arial"/>
                <a:cs typeface="Arial"/>
              </a:rPr>
              <a:t>kubectl</a:t>
            </a:r>
            <a:r>
              <a:rPr lang="en-US" b="1" dirty="0">
                <a:latin typeface="Arial"/>
                <a:cs typeface="Arial"/>
              </a:rPr>
              <a:t> –h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B018A9-642E-4987-AA95-C233406ABFAB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Commands - help</a:t>
            </a:r>
            <a:endParaRPr lang="en-US" sz="2000" b="1" dirty="0"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1D3CF7-0F7E-4875-943E-55AF9B57820C}"/>
              </a:ext>
            </a:extLst>
          </p:cNvPr>
          <p:cNvSpPr txBox="1"/>
          <p:nvPr/>
        </p:nvSpPr>
        <p:spPr>
          <a:xfrm>
            <a:off x="328823" y="2096982"/>
            <a:ext cx="838758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Scenario: You don’t know what objects are available</a:t>
            </a:r>
          </a:p>
          <a:p>
            <a:pPr algn="l"/>
            <a:r>
              <a:rPr lang="en-US" dirty="0">
                <a:latin typeface="Arial"/>
                <a:cs typeface="Arial"/>
              </a:rPr>
              <a:t>Command: </a:t>
            </a:r>
            <a:r>
              <a:rPr lang="en-US" b="1" dirty="0" err="1">
                <a:latin typeface="Arial"/>
                <a:cs typeface="Arial"/>
              </a:rPr>
              <a:t>kubectl</a:t>
            </a:r>
            <a:r>
              <a:rPr lang="en-US" b="1" dirty="0">
                <a:latin typeface="Arial"/>
                <a:cs typeface="Arial"/>
              </a:rPr>
              <a:t> </a:t>
            </a:r>
            <a:r>
              <a:rPr lang="en-US" b="1" dirty="0" err="1">
                <a:latin typeface="Arial"/>
                <a:cs typeface="Arial"/>
              </a:rPr>
              <a:t>api</a:t>
            </a:r>
            <a:r>
              <a:rPr lang="en-US" b="1" dirty="0">
                <a:latin typeface="Arial"/>
                <a:cs typeface="Arial"/>
              </a:rPr>
              <a:t>-resources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DCCEDA-BD87-4811-8B04-B5F38F2FFE69}"/>
              </a:ext>
            </a:extLst>
          </p:cNvPr>
          <p:cNvSpPr txBox="1"/>
          <p:nvPr/>
        </p:nvSpPr>
        <p:spPr>
          <a:xfrm>
            <a:off x="328823" y="2877396"/>
            <a:ext cx="838758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Scenario: You have an object, but you don’t know how to use it or define it</a:t>
            </a:r>
          </a:p>
          <a:p>
            <a:pPr algn="l"/>
            <a:r>
              <a:rPr lang="en-US" dirty="0">
                <a:latin typeface="Arial"/>
                <a:cs typeface="Arial"/>
              </a:rPr>
              <a:t>Command: </a:t>
            </a:r>
            <a:r>
              <a:rPr lang="en-US" b="1" dirty="0" err="1">
                <a:latin typeface="Arial"/>
                <a:cs typeface="Arial"/>
              </a:rPr>
              <a:t>kubectl</a:t>
            </a:r>
            <a:r>
              <a:rPr lang="en-US" b="1" dirty="0">
                <a:latin typeface="Arial"/>
                <a:cs typeface="Arial"/>
              </a:rPr>
              <a:t> explain &lt;object-name&gt;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9A3317-40BD-4319-8906-7BD8E8DB57F7}"/>
              </a:ext>
            </a:extLst>
          </p:cNvPr>
          <p:cNvSpPr txBox="1"/>
          <p:nvPr/>
        </p:nvSpPr>
        <p:spPr>
          <a:xfrm>
            <a:off x="328823" y="3657810"/>
            <a:ext cx="838758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Scenario: You have an object, but you need to know more about one of it’s properties</a:t>
            </a:r>
          </a:p>
          <a:p>
            <a:pPr algn="l"/>
            <a:r>
              <a:rPr lang="en-US" dirty="0">
                <a:latin typeface="Arial"/>
                <a:cs typeface="Arial"/>
              </a:rPr>
              <a:t>Command: </a:t>
            </a:r>
            <a:r>
              <a:rPr lang="en-US" b="1" dirty="0" err="1">
                <a:latin typeface="Arial"/>
                <a:cs typeface="Arial"/>
              </a:rPr>
              <a:t>kubectl</a:t>
            </a:r>
            <a:r>
              <a:rPr lang="en-US" b="1" dirty="0">
                <a:latin typeface="Arial"/>
                <a:cs typeface="Arial"/>
              </a:rPr>
              <a:t> explain &lt;object-name&gt;.&lt;property-name&gt;</a:t>
            </a:r>
          </a:p>
        </p:txBody>
      </p:sp>
    </p:spTree>
    <p:extLst>
      <p:ext uri="{BB962C8B-B14F-4D97-AF65-F5344CB8AC3E}">
        <p14:creationId xmlns:p14="http://schemas.microsoft.com/office/powerpoint/2010/main" val="170186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329609" y="524478"/>
            <a:ext cx="8447568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Agenda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9A5770-EC94-46B1-AE8D-3B4C6361F16F}"/>
              </a:ext>
            </a:extLst>
          </p:cNvPr>
          <p:cNvSpPr txBox="1"/>
          <p:nvPr/>
        </p:nvSpPr>
        <p:spPr>
          <a:xfrm>
            <a:off x="689178" y="1294461"/>
            <a:ext cx="7760012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Part 1 (today)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Kubernetes and Helm big picture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Overview of common Kubernetes objects &amp; keywords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Useful commands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Work-Center object topology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Demos!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Part 2: GitLab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Work-Center CI/CD overview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How GitLab uses Docker, Kubernetes, Helm &amp; EKS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TODO: complete part 2 agenda.</a:t>
            </a:r>
          </a:p>
        </p:txBody>
      </p:sp>
    </p:spTree>
    <p:extLst>
      <p:ext uri="{BB962C8B-B14F-4D97-AF65-F5344CB8AC3E}">
        <p14:creationId xmlns:p14="http://schemas.microsoft.com/office/powerpoint/2010/main" val="4079861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328824" y="1316568"/>
            <a:ext cx="6815460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Understand your current context. Very Important!!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 err="1">
                <a:latin typeface="Arial"/>
                <a:cs typeface="Arial"/>
              </a:rPr>
              <a:t>kubectl</a:t>
            </a:r>
            <a:r>
              <a:rPr lang="en-US" b="1" dirty="0">
                <a:latin typeface="Arial"/>
                <a:cs typeface="Arial"/>
              </a:rPr>
              <a:t> config current-context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latin typeface="Arial"/>
              <a:cs typeface="Arial"/>
            </a:endParaRPr>
          </a:p>
          <a:p>
            <a:pPr algn="l"/>
            <a:endParaRPr lang="en-US" dirty="0">
              <a:latin typeface="Arial"/>
              <a:cs typeface="Arial"/>
            </a:endParaRPr>
          </a:p>
          <a:p>
            <a:pPr algn="l"/>
            <a:r>
              <a:rPr lang="en-US" dirty="0">
                <a:latin typeface="Arial"/>
                <a:cs typeface="Arial"/>
              </a:rPr>
              <a:t>View your </a:t>
            </a:r>
            <a:r>
              <a:rPr lang="en-US" dirty="0" err="1">
                <a:latin typeface="Arial"/>
                <a:cs typeface="Arial"/>
              </a:rPr>
              <a:t>kubeconfig</a:t>
            </a:r>
            <a:endParaRPr lang="en-US" dirty="0">
              <a:latin typeface="Arial"/>
              <a:cs typeface="Arial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 err="1">
                <a:latin typeface="Arial"/>
                <a:cs typeface="Arial"/>
              </a:rPr>
              <a:t>kubectl</a:t>
            </a:r>
            <a:r>
              <a:rPr lang="en-US" b="1" dirty="0">
                <a:latin typeface="Arial"/>
                <a:cs typeface="Arial"/>
              </a:rPr>
              <a:t> config 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Config file lives at ~/.</a:t>
            </a:r>
            <a:r>
              <a:rPr lang="en-US" dirty="0" err="1">
                <a:latin typeface="Arial"/>
                <a:cs typeface="Arial"/>
              </a:rPr>
              <a:t>kube</a:t>
            </a:r>
            <a:r>
              <a:rPr lang="en-US" dirty="0">
                <a:latin typeface="Arial"/>
                <a:cs typeface="Arial"/>
              </a:rPr>
              <a:t>/config (WSL)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Works closely with your AWS CLI config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(WSL) ~/.</a:t>
            </a:r>
            <a:r>
              <a:rPr lang="en-US" dirty="0" err="1">
                <a:latin typeface="Arial"/>
                <a:cs typeface="Arial"/>
              </a:rPr>
              <a:t>aws</a:t>
            </a:r>
            <a:r>
              <a:rPr lang="en-US" dirty="0">
                <a:latin typeface="Arial"/>
                <a:cs typeface="Arial"/>
              </a:rPr>
              <a:t>/config  &amp;  ~/.</a:t>
            </a:r>
            <a:r>
              <a:rPr lang="en-US" dirty="0" err="1">
                <a:latin typeface="Arial"/>
                <a:cs typeface="Arial"/>
              </a:rPr>
              <a:t>aws</a:t>
            </a:r>
            <a:r>
              <a:rPr lang="en-US" dirty="0">
                <a:latin typeface="Arial"/>
                <a:cs typeface="Arial"/>
              </a:rPr>
              <a:t>/credentials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"/>
              <a:cs typeface="Arial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latin typeface="Arial"/>
              <a:cs typeface="Arial"/>
            </a:endParaRPr>
          </a:p>
          <a:p>
            <a:pPr algn="l"/>
            <a:r>
              <a:rPr lang="en-US" dirty="0">
                <a:latin typeface="Arial"/>
                <a:cs typeface="Arial"/>
              </a:rPr>
              <a:t>Change the </a:t>
            </a:r>
            <a:r>
              <a:rPr lang="en-US" dirty="0" err="1">
                <a:latin typeface="Arial"/>
                <a:cs typeface="Arial"/>
              </a:rPr>
              <a:t>kubectl</a:t>
            </a:r>
            <a:r>
              <a:rPr lang="en-US" dirty="0">
                <a:latin typeface="Arial"/>
                <a:cs typeface="Arial"/>
              </a:rPr>
              <a:t> context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dirty="0" err="1">
                <a:latin typeface="Arial"/>
                <a:cs typeface="Arial"/>
              </a:rPr>
              <a:t>kubectl</a:t>
            </a:r>
            <a:r>
              <a:rPr lang="en-US" b="1" dirty="0">
                <a:latin typeface="Arial"/>
                <a:cs typeface="Arial"/>
              </a:rPr>
              <a:t> config use-context &lt;context-name&gt;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latin typeface="Arial"/>
              <a:cs typeface="Arial"/>
            </a:endParaRPr>
          </a:p>
          <a:p>
            <a:pPr algn="l"/>
            <a:endParaRPr lang="en-US" dirty="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B018A9-642E-4987-AA95-C233406ABFAB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Commands - Context</a:t>
            </a:r>
            <a:endParaRPr lang="en-US" sz="2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1008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2400985" y="2455904"/>
            <a:ext cx="434203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Demo </a:t>
            </a:r>
            <a:r>
              <a:rPr lang="en-US" dirty="0" err="1">
                <a:latin typeface="Arial"/>
                <a:cs typeface="Arial"/>
              </a:rPr>
              <a:t>kubectl</a:t>
            </a:r>
            <a:r>
              <a:rPr lang="en-US" dirty="0">
                <a:latin typeface="Arial"/>
                <a:cs typeface="Arial"/>
              </a:rPr>
              <a:t> configuration &amp; context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360C3D-E71D-4BC8-91CD-BB3236FDF230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Commands - Context</a:t>
            </a:r>
            <a:endParaRPr lang="en-US" sz="2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41176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30BA95-0331-466D-BF47-2FBE602BA97F}"/>
              </a:ext>
            </a:extLst>
          </p:cNvPr>
          <p:cNvSpPr txBox="1"/>
          <p:nvPr/>
        </p:nvSpPr>
        <p:spPr>
          <a:xfrm>
            <a:off x="164804" y="1318053"/>
            <a:ext cx="725748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Create/Apply changes to objects defined in </a:t>
            </a:r>
            <a:r>
              <a:rPr lang="en-US" dirty="0" err="1"/>
              <a:t>yaml</a:t>
            </a:r>
            <a:r>
              <a:rPr lang="en-US" dirty="0"/>
              <a:t>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err="1"/>
              <a:t>kubectl</a:t>
            </a:r>
            <a:r>
              <a:rPr lang="en-US" b="1" dirty="0"/>
              <a:t> apply –f &lt;</a:t>
            </a:r>
            <a:r>
              <a:rPr lang="en-US" b="1" dirty="0" err="1"/>
              <a:t>filename.yaml</a:t>
            </a:r>
            <a:r>
              <a:rPr lang="en-US" b="1" dirty="0"/>
              <a:t>&gt;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Ex: </a:t>
            </a:r>
            <a:r>
              <a:rPr lang="en-US" dirty="0" err="1"/>
              <a:t>kubectl</a:t>
            </a:r>
            <a:r>
              <a:rPr lang="en-US" dirty="0"/>
              <a:t> apply –f </a:t>
            </a:r>
            <a:r>
              <a:rPr lang="en-US" dirty="0" err="1"/>
              <a:t>deployment.yaml</a:t>
            </a:r>
            <a:r>
              <a:rPr lang="en-US" b="1" dirty="0"/>
              <a:t>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/>
              <a:t>--dry-run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/>
              <a:t>Allows for testing the apply command before actually performing the work.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Delete an object defined in </a:t>
            </a:r>
            <a:r>
              <a:rPr lang="en-US" dirty="0" err="1"/>
              <a:t>yaml</a:t>
            </a:r>
            <a:r>
              <a:rPr lang="en-US" dirty="0"/>
              <a:t>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err="1"/>
              <a:t>kubectl</a:t>
            </a:r>
            <a:r>
              <a:rPr lang="en-US" b="1" dirty="0"/>
              <a:t> delete –f &lt;</a:t>
            </a:r>
            <a:r>
              <a:rPr lang="en-US" b="1" dirty="0" err="1"/>
              <a:t>filename.yaml</a:t>
            </a:r>
            <a:r>
              <a:rPr lang="en-US" b="1" dirty="0"/>
              <a:t>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A0EE74-40F3-498B-8060-1AF63BBE0FA8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Commands - Apply</a:t>
            </a:r>
            <a:endParaRPr lang="en-US" sz="2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71771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2368401" y="2672834"/>
            <a:ext cx="44071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Demo 2048 game deployment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448F51-17C6-4472-B5A5-5FFD6783FD7A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Commands - Apply</a:t>
            </a:r>
            <a:endParaRPr lang="en-US" sz="2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87205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30BA95-0331-466D-BF47-2FBE602BA97F}"/>
              </a:ext>
            </a:extLst>
          </p:cNvPr>
          <p:cNvSpPr txBox="1"/>
          <p:nvPr/>
        </p:nvSpPr>
        <p:spPr>
          <a:xfrm>
            <a:off x="164804" y="1318053"/>
            <a:ext cx="72574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Show details of a specific resource or group of resources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err="1"/>
              <a:t>kubectl</a:t>
            </a:r>
            <a:r>
              <a:rPr lang="en-US" b="1" dirty="0"/>
              <a:t> describe &lt;object-type&gt; &lt;object-name&gt;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Ex: </a:t>
            </a:r>
            <a:r>
              <a:rPr lang="en-US" dirty="0" err="1"/>
              <a:t>kubectl</a:t>
            </a:r>
            <a:r>
              <a:rPr lang="en-US" dirty="0"/>
              <a:t> describe pod work-center-dev-01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 </a:t>
            </a:r>
            <a:r>
              <a:rPr lang="en-US" dirty="0" err="1"/>
              <a:t>stdout</a:t>
            </a:r>
            <a:r>
              <a:rPr lang="en-US" dirty="0"/>
              <a:t> error logs for a container running in a pod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err="1"/>
              <a:t>kubectl</a:t>
            </a:r>
            <a:r>
              <a:rPr lang="en-US" b="1" dirty="0"/>
              <a:t> logs &lt;pod-name&gt;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Ex: </a:t>
            </a:r>
            <a:r>
              <a:rPr lang="en-US" dirty="0" err="1"/>
              <a:t>kubectl</a:t>
            </a:r>
            <a:r>
              <a:rPr lang="en-US" dirty="0"/>
              <a:t> logs work-center-dev-01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A0EE74-40F3-498B-8060-1AF63BBE0FA8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Commands - Debugging</a:t>
            </a:r>
            <a:endParaRPr lang="en-US" sz="2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942421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448F51-17C6-4472-B5A5-5FFD6783FD7A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Commands - Debugging</a:t>
            </a:r>
            <a:endParaRPr lang="en-US" sz="2000" b="1" dirty="0"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8540AF-B188-4E86-84DB-E562AEE69DB5}"/>
              </a:ext>
            </a:extLst>
          </p:cNvPr>
          <p:cNvSpPr txBox="1"/>
          <p:nvPr/>
        </p:nvSpPr>
        <p:spPr>
          <a:xfrm>
            <a:off x="3570407" y="2672834"/>
            <a:ext cx="20031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Demo debugging</a:t>
            </a:r>
          </a:p>
        </p:txBody>
      </p:sp>
    </p:spTree>
    <p:extLst>
      <p:ext uri="{BB962C8B-B14F-4D97-AF65-F5344CB8AC3E}">
        <p14:creationId xmlns:p14="http://schemas.microsoft.com/office/powerpoint/2010/main" val="568585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1116405"/>
            <a:ext cx="799139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Kubernetes assigns an IP Address and DNS name to each pod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222222"/>
              </a:solidFill>
              <a:latin typeface="open sans" panose="020B0606030504020204" pitchFamily="34" charset="0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Connect to a pod directly using 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 err="1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kubectl</a:t>
            </a:r>
            <a:r>
              <a:rPr lang="en-US" b="1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 port-forward &lt;pod-name&gt; &lt;local-port&gt;:&lt;pod-port&gt;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 err="1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kubectl</a:t>
            </a:r>
            <a:r>
              <a:rPr lang="en-US" b="1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 port-forward deployment/&lt;deployment-name&gt; &lt;local-port&gt;:&lt;pod-port&gt;</a:t>
            </a:r>
            <a:endParaRPr lang="en-US" b="1" dirty="0">
              <a:solidFill>
                <a:srgbClr val="222222"/>
              </a:solidFill>
              <a:latin typeface="Arial"/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 a good long-term solution, requires an open command window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solidFill>
                <a:srgbClr val="222222"/>
              </a:solidFill>
              <a:latin typeface="open sans" panose="020B0606030504020204" pitchFamily="34" charset="0"/>
              <a:cs typeface="Arial"/>
            </a:endParaRPr>
          </a:p>
          <a:p>
            <a:pPr marL="742950" lvl="1" indent="-285750">
              <a:buFont typeface="Arial"/>
              <a:buChar char="•"/>
            </a:pPr>
            <a:endParaRPr lang="en-US" dirty="0">
              <a:solidFill>
                <a:srgbClr val="222222"/>
              </a:solidFill>
              <a:latin typeface="open sans" panose="020B0606030504020204" pitchFamily="34" charset="0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Connect using a service object (2048 example)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Connect using Ingress and Service objects (work-center)</a:t>
            </a:r>
            <a:endParaRPr lang="en-US" dirty="0">
              <a:solidFill>
                <a:srgbClr val="222222"/>
              </a:solidFill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Connecting to a Pod</a:t>
            </a:r>
            <a:endParaRPr lang="en-US" sz="2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905622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2702033" y="2672834"/>
            <a:ext cx="37399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Demo Port Forwarding &amp; Services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0C671C-FCAE-405E-9A2D-E77627FA597A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Connecting to a Pod</a:t>
            </a:r>
            <a:endParaRPr lang="en-US" sz="2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22240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859319"/>
            <a:ext cx="7991392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Suppose you have 3 environments: dev, stg, prod. You could easily end up with the following file structure: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222222"/>
              </a:solidFill>
              <a:latin typeface="Arial"/>
              <a:cs typeface="Arial"/>
            </a:endParaRP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Assets/</a:t>
            </a: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dev/</a:t>
            </a: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	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service.yaml</a:t>
            </a:r>
            <a:endParaRPr lang="en-US" dirty="0">
              <a:solidFill>
                <a:srgbClr val="222222"/>
              </a:solidFill>
              <a:latin typeface="Arial"/>
              <a:cs typeface="Arial"/>
            </a:endParaRP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	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deployment.yaml</a:t>
            </a:r>
            <a:endParaRPr lang="en-US" dirty="0">
              <a:solidFill>
                <a:srgbClr val="222222"/>
              </a:solidFill>
              <a:latin typeface="Arial"/>
              <a:cs typeface="Arial"/>
            </a:endParaRP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	…</a:t>
            </a: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stg/</a:t>
            </a: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	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service.yaml</a:t>
            </a:r>
            <a:endParaRPr lang="en-US" dirty="0">
              <a:solidFill>
                <a:srgbClr val="222222"/>
              </a:solidFill>
              <a:latin typeface="Arial"/>
              <a:cs typeface="Arial"/>
            </a:endParaRP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	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deployment.yaml</a:t>
            </a:r>
            <a:endParaRPr lang="en-US" dirty="0">
              <a:solidFill>
                <a:srgbClr val="222222"/>
              </a:solidFill>
              <a:latin typeface="Arial"/>
              <a:cs typeface="Arial"/>
            </a:endParaRP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	…</a:t>
            </a: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prod/</a:t>
            </a: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	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service.yaml</a:t>
            </a:r>
            <a:endParaRPr lang="en-US" dirty="0">
              <a:solidFill>
                <a:srgbClr val="222222"/>
              </a:solidFill>
              <a:latin typeface="Arial"/>
              <a:cs typeface="Arial"/>
            </a:endParaRP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	</a:t>
            </a:r>
            <a:r>
              <a:rPr lang="en-US" dirty="0" err="1">
                <a:solidFill>
                  <a:srgbClr val="222222"/>
                </a:solidFill>
                <a:latin typeface="Arial"/>
                <a:cs typeface="Arial"/>
              </a:rPr>
              <a:t>deployment.yaml</a:t>
            </a:r>
            <a:endParaRPr lang="en-US" dirty="0">
              <a:solidFill>
                <a:srgbClr val="222222"/>
              </a:solidFill>
              <a:latin typeface="Arial"/>
              <a:cs typeface="Arial"/>
            </a:endParaRPr>
          </a:p>
          <a:p>
            <a:r>
              <a:rPr lang="en-US" dirty="0">
                <a:solidFill>
                  <a:srgbClr val="222222"/>
                </a:solidFill>
                <a:latin typeface="Arial"/>
                <a:cs typeface="Arial"/>
              </a:rPr>
              <a:t>		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– Different Environments</a:t>
            </a:r>
            <a:endParaRPr lang="en-US" sz="2000" b="1" dirty="0"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F049CC-C73C-4C5F-A8BD-A4AE4EC48A47}"/>
              </a:ext>
            </a:extLst>
          </p:cNvPr>
          <p:cNvSpPr txBox="1"/>
          <p:nvPr/>
        </p:nvSpPr>
        <p:spPr>
          <a:xfrm>
            <a:off x="4466746" y="2857500"/>
            <a:ext cx="39865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Hard to maintain </a:t>
            </a:r>
            <a:r>
              <a:rPr lang="en-US" dirty="0">
                <a:sym typeface="Wingdings" panose="05000000000000000000" pitchFamily="2" charset="2"/>
              </a:rPr>
              <a:t>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Q: What should we do?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A: Abstract this concept away from being managed in Kubernetes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68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1BCF892D-09D8-4E74-8E55-6EA0CCD07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93" y="848616"/>
            <a:ext cx="8331613" cy="4353267"/>
          </a:xfrm>
          <a:prstGeom prst="rect">
            <a:avLst/>
          </a:prstGeom>
          <a:noFill/>
        </p:spPr>
      </p:pic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en-US"/>
              <a:t>©2020 ATP –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300587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329609" y="524478"/>
            <a:ext cx="8447568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Deployments, a history</a:t>
            </a:r>
            <a:endParaRPr lang="en-US" dirty="0"/>
          </a:p>
        </p:txBody>
      </p:sp>
      <p:pic>
        <p:nvPicPr>
          <p:cNvPr id="5" name="Graphic 5">
            <a:extLst>
              <a:ext uri="{FF2B5EF4-FFF2-40B4-BE49-F238E27FC236}">
                <a16:creationId xmlns:a16="http://schemas.microsoft.com/office/drawing/2014/main" id="{5946071B-329D-403B-AFB7-BEECB8F01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5128" y="1535649"/>
            <a:ext cx="8368109" cy="307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8684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1116405"/>
            <a:ext cx="7991392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Public Sans"/>
              </a:rPr>
              <a:t>Helm is a tool for managing Kubernetes packages called </a:t>
            </a:r>
            <a:r>
              <a:rPr lang="en-US" b="0" i="1" dirty="0">
                <a:solidFill>
                  <a:srgbClr val="333333"/>
                </a:solidFill>
                <a:effectLst/>
                <a:latin typeface="Public Sans"/>
              </a:rPr>
              <a:t>charts</a:t>
            </a:r>
            <a:r>
              <a:rPr lang="en-US" b="0" i="0" dirty="0">
                <a:solidFill>
                  <a:srgbClr val="333333"/>
                </a:solidFill>
                <a:effectLst/>
                <a:latin typeface="Public Sans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i="0" dirty="0">
              <a:solidFill>
                <a:srgbClr val="363636"/>
              </a:solidFill>
              <a:effectLst/>
              <a:latin typeface="Public Sans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63636"/>
                </a:solidFill>
                <a:effectLst/>
                <a:latin typeface="Public Sans"/>
              </a:rPr>
              <a:t>The </a:t>
            </a:r>
            <a:r>
              <a:rPr lang="en-US" dirty="0">
                <a:solidFill>
                  <a:srgbClr val="363636"/>
                </a:solidFill>
                <a:latin typeface="Public Sans"/>
                <a:hlinkClick r:id="rId2"/>
              </a:rPr>
              <a:t>Helm Library</a:t>
            </a:r>
            <a:r>
              <a:rPr lang="en-US" dirty="0">
                <a:solidFill>
                  <a:srgbClr val="333333"/>
                </a:solidFill>
                <a:latin typeface="Public Sans"/>
              </a:rPr>
              <a:t> </a:t>
            </a:r>
            <a:r>
              <a:rPr lang="en-US" b="0" i="0" dirty="0">
                <a:solidFill>
                  <a:srgbClr val="333333"/>
                </a:solidFill>
                <a:effectLst/>
                <a:latin typeface="Public Sans"/>
              </a:rPr>
              <a:t>provides the logic for executing all Helm operations. It interfaces with the Kubernetes API server and provides the following capability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Public Sans"/>
              </a:rPr>
              <a:t>Combining a chart and configuration to build a release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Public Sans"/>
              </a:rPr>
              <a:t>Installing charts into Kubernetes, and providing the subsequent release object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Public Sans"/>
              </a:rPr>
              <a:t>Upgrading and uninstalling charts by interacting with Kubernetes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333333"/>
              </a:solidFill>
              <a:latin typeface="Public Sans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Public Sans"/>
              </a:rPr>
              <a:t>Helm uses a packaging format called </a:t>
            </a:r>
            <a:r>
              <a:rPr lang="en-US" b="0" i="1" dirty="0">
                <a:solidFill>
                  <a:srgbClr val="333333"/>
                </a:solidFill>
                <a:effectLst/>
                <a:latin typeface="Public Sans"/>
              </a:rPr>
              <a:t>charts</a:t>
            </a:r>
            <a:r>
              <a:rPr lang="en-US" b="0" i="0" dirty="0">
                <a:solidFill>
                  <a:srgbClr val="333333"/>
                </a:solidFill>
                <a:effectLst/>
                <a:latin typeface="Public Sans"/>
              </a:rPr>
              <a:t>. A chart is a collection of files that describe a related set of Kubernetes resources. A single chart might be used to deploy something simple, like a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Public Sans"/>
              </a:rPr>
              <a:t>memcached</a:t>
            </a:r>
            <a:r>
              <a:rPr lang="en-US" b="0" i="0" dirty="0">
                <a:solidFill>
                  <a:srgbClr val="333333"/>
                </a:solidFill>
                <a:effectLst/>
                <a:latin typeface="Public Sans"/>
              </a:rPr>
              <a:t> pod, or something complex, like a full web app stack with HTTP servers, databases, caches, and so on</a:t>
            </a:r>
            <a:endParaRPr lang="en-US" b="0" i="0" dirty="0">
              <a:solidFill>
                <a:srgbClr val="222222"/>
              </a:solidFill>
              <a:effectLst/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33333"/>
              </a:solidFill>
              <a:effectLst/>
              <a:latin typeface="Public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Helm – Big Picture</a:t>
            </a:r>
            <a:endParaRPr lang="en-US" sz="2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23762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Helm – Repositories</a:t>
            </a:r>
            <a:endParaRPr lang="en-US" sz="2000" b="1" dirty="0"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CDF51B-C19A-4AF1-BF6D-6EBFAACFD6C0}"/>
              </a:ext>
            </a:extLst>
          </p:cNvPr>
          <p:cNvSpPr txBox="1"/>
          <p:nvPr/>
        </p:nvSpPr>
        <p:spPr>
          <a:xfrm>
            <a:off x="164803" y="1095633"/>
            <a:ext cx="80812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List Helm repositories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helm repo 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repository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helm repo add &lt;repo-name&gt; &lt;repo-</a:t>
            </a:r>
            <a:r>
              <a:rPr lang="en-US" b="1" dirty="0" err="1"/>
              <a:t>url</a:t>
            </a:r>
            <a:r>
              <a:rPr lang="en-US" b="1" dirty="0"/>
              <a:t>&gt;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Update all repositories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helm repo update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Search a repository by keyword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helm search repo </a:t>
            </a:r>
            <a:r>
              <a:rPr lang="en-US" b="1" dirty="0" err="1"/>
              <a:t>rabbitmq</a:t>
            </a:r>
            <a:endParaRPr lang="en-US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https://artifacthub.io/packages/helm/bitnami/rabbitmq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246030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1116405"/>
            <a:ext cx="7991392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333333"/>
                </a:solidFill>
                <a:effectLst/>
                <a:latin typeface="Public Sans"/>
              </a:rPr>
              <a:t>Chart.yaml</a:t>
            </a:r>
            <a:endParaRPr lang="en-US" b="0" i="0" dirty="0">
              <a:solidFill>
                <a:srgbClr val="333333"/>
              </a:solidFill>
              <a:effectLst/>
              <a:latin typeface="Public Sans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latin typeface="Public Sans"/>
              </a:rPr>
              <a:t>Some basic information about the chart (name, version, </a:t>
            </a:r>
            <a:r>
              <a:rPr lang="en-US" dirty="0" err="1">
                <a:solidFill>
                  <a:srgbClr val="333333"/>
                </a:solidFill>
                <a:latin typeface="Public Sans"/>
              </a:rPr>
              <a:t>etc</a:t>
            </a:r>
            <a:r>
              <a:rPr lang="en-US" dirty="0">
                <a:solidFill>
                  <a:srgbClr val="333333"/>
                </a:solidFill>
                <a:latin typeface="Public Sans"/>
              </a:rPr>
              <a:t>)</a:t>
            </a:r>
            <a:endParaRPr lang="en-US" b="0" i="0" dirty="0">
              <a:solidFill>
                <a:srgbClr val="333333"/>
              </a:solidFill>
              <a:effectLst/>
              <a:latin typeface="Public Sans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Required for a helm chart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Template files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latin typeface="Public Sans"/>
              </a:rPr>
              <a:t>The Kubernetes objects that will be managed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Public Sans"/>
              </a:rPr>
              <a:t>Template files follow the standard conventions for writing Go templates (see </a:t>
            </a:r>
            <a:r>
              <a:rPr lang="en-US" b="0" i="0" u="none" strike="noStrike" dirty="0">
                <a:solidFill>
                  <a:srgbClr val="090E6F"/>
                </a:solidFill>
                <a:effectLst/>
                <a:latin typeface="Public Sans"/>
                <a:hlinkClick r:id="rId2"/>
              </a:rPr>
              <a:t>the text/template Go package documentation</a:t>
            </a:r>
            <a:r>
              <a:rPr lang="en-US" b="0" i="0" dirty="0">
                <a:solidFill>
                  <a:srgbClr val="333333"/>
                </a:solidFill>
                <a:effectLst/>
                <a:latin typeface="Public Sans"/>
              </a:rPr>
              <a:t> for details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333333"/>
              </a:solidFill>
              <a:latin typeface="Public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Values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Considering a template/set of templates, the </a:t>
            </a:r>
            <a:r>
              <a:rPr lang="en-US" dirty="0" err="1"/>
              <a:t>values.yaml</a:t>
            </a:r>
            <a:r>
              <a:rPr lang="en-US" dirty="0"/>
              <a:t> file supplies the necessary default values.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22222"/>
              </a:solidFill>
              <a:effectLst/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33333"/>
              </a:solidFill>
              <a:effectLst/>
              <a:latin typeface="Public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Helm – Chart Files </a:t>
            </a:r>
            <a:endParaRPr lang="en-US" sz="2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31244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Helm – Chart File Structure</a:t>
            </a:r>
            <a:endParaRPr lang="en-US" sz="2000" b="1" dirty="0">
              <a:cs typeface="Arial"/>
            </a:endParaRPr>
          </a:p>
        </p:txBody>
      </p: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A9314174-6ACA-47EC-ADB8-2BDA503CF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30" y="1395208"/>
            <a:ext cx="8516539" cy="292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0894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Helm – Repositories continued</a:t>
            </a:r>
            <a:endParaRPr lang="en-US" sz="2000" b="1" dirty="0"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CDF51B-C19A-4AF1-BF6D-6EBFAACFD6C0}"/>
              </a:ext>
            </a:extLst>
          </p:cNvPr>
          <p:cNvSpPr txBox="1"/>
          <p:nvPr/>
        </p:nvSpPr>
        <p:spPr>
          <a:xfrm>
            <a:off x="164803" y="1095633"/>
            <a:ext cx="80812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 details of a chart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helm show all </a:t>
            </a:r>
            <a:r>
              <a:rPr lang="en-US" b="1" dirty="0" err="1"/>
              <a:t>bitnami</a:t>
            </a:r>
            <a:r>
              <a:rPr lang="en-US" b="1" dirty="0"/>
              <a:t>/</a:t>
            </a:r>
            <a:r>
              <a:rPr lang="en-US" b="1" dirty="0" err="1"/>
              <a:t>rabbitmq</a:t>
            </a:r>
            <a:r>
              <a:rPr lang="en-US" b="1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Allows you to specify a version with </a:t>
            </a:r>
            <a:r>
              <a:rPr lang="en-US" b="1" dirty="0"/>
              <a:t>–version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Fetch the package from the repository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Extremely useful command to understand what the chart looks like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helm fetch </a:t>
            </a:r>
            <a:r>
              <a:rPr lang="en-US" b="1" dirty="0" err="1"/>
              <a:t>bitnami</a:t>
            </a:r>
            <a:r>
              <a:rPr lang="en-US" b="1" dirty="0"/>
              <a:t>/</a:t>
            </a:r>
            <a:r>
              <a:rPr lang="en-US" b="1" dirty="0" err="1"/>
              <a:t>rabbitmq</a:t>
            </a:r>
            <a:r>
              <a:rPr lang="en-US" b="1" dirty="0"/>
              <a:t> --version 8.4.1</a:t>
            </a:r>
          </a:p>
        </p:txBody>
      </p:sp>
    </p:spTree>
    <p:extLst>
      <p:ext uri="{BB962C8B-B14F-4D97-AF65-F5344CB8AC3E}">
        <p14:creationId xmlns:p14="http://schemas.microsoft.com/office/powerpoint/2010/main" val="9262537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Helm – Chart commands</a:t>
            </a:r>
            <a:endParaRPr lang="en-US" sz="2000" b="1" dirty="0"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CDF51B-C19A-4AF1-BF6D-6EBFAACFD6C0}"/>
              </a:ext>
            </a:extLst>
          </p:cNvPr>
          <p:cNvSpPr txBox="1"/>
          <p:nvPr/>
        </p:nvSpPr>
        <p:spPr>
          <a:xfrm>
            <a:off x="164803" y="1095633"/>
            <a:ext cx="80812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Install a chart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helm install &lt;chart-name&gt; &lt;path-to-chart-directory&gt;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/>
              <a:t>-n &lt;namespace&gt;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/>
              <a:t>-f &lt;values-file&gt;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Uninstall a chart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helm uninstall &lt;chart-name&gt;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/>
              <a:t>-n &lt;namespace&gt;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Upgrade a chart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helm upgrade --install &lt;chart-name&gt; &lt;path-to-chart-directory&gt;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/>
              <a:t>-n &lt;namespace&gt;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/>
              <a:t>-f &lt;values-file&gt;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8039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1116405"/>
            <a:ext cx="79913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22222"/>
              </a:solidFill>
              <a:effectLst/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33333"/>
              </a:solidFill>
              <a:effectLst/>
              <a:latin typeface="Public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Helm – Chart</a:t>
            </a:r>
            <a:endParaRPr lang="en-US" sz="2000" b="1" dirty="0"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C5092F-9EBD-4012-BF6F-C27D23AC0A9E}"/>
              </a:ext>
            </a:extLst>
          </p:cNvPr>
          <p:cNvSpPr txBox="1"/>
          <p:nvPr/>
        </p:nvSpPr>
        <p:spPr>
          <a:xfrm>
            <a:off x="3601220" y="2672834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 helm chart</a:t>
            </a:r>
          </a:p>
        </p:txBody>
      </p:sp>
    </p:spTree>
    <p:extLst>
      <p:ext uri="{BB962C8B-B14F-4D97-AF65-F5344CB8AC3E}">
        <p14:creationId xmlns:p14="http://schemas.microsoft.com/office/powerpoint/2010/main" val="15541618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Helm – Chart</a:t>
            </a:r>
            <a:endParaRPr lang="en-US" sz="2000" b="1" dirty="0"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CDF51B-C19A-4AF1-BF6D-6EBFAACFD6C0}"/>
              </a:ext>
            </a:extLst>
          </p:cNvPr>
          <p:cNvSpPr txBox="1"/>
          <p:nvPr/>
        </p:nvSpPr>
        <p:spPr>
          <a:xfrm>
            <a:off x="164803" y="1095633"/>
            <a:ext cx="80812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Again, we end up with a similar file structure when considering multiple environments:</a:t>
            </a:r>
          </a:p>
          <a:p>
            <a:endParaRPr lang="en-US" dirty="0"/>
          </a:p>
          <a:p>
            <a:r>
              <a:rPr lang="en-US" dirty="0"/>
              <a:t>helm/</a:t>
            </a:r>
          </a:p>
          <a:p>
            <a:r>
              <a:rPr lang="en-US" dirty="0"/>
              <a:t>	</a:t>
            </a:r>
            <a:r>
              <a:rPr lang="en-US" dirty="0" err="1"/>
              <a:t>Chart.yaml</a:t>
            </a:r>
            <a:endParaRPr lang="en-US" dirty="0"/>
          </a:p>
          <a:p>
            <a:r>
              <a:rPr lang="en-US" dirty="0"/>
              <a:t>	templates/</a:t>
            </a:r>
          </a:p>
          <a:p>
            <a:r>
              <a:rPr lang="en-US" dirty="0"/>
              <a:t>		</a:t>
            </a:r>
            <a:r>
              <a:rPr lang="en-US" dirty="0" err="1"/>
              <a:t>service.yaml</a:t>
            </a:r>
            <a:endParaRPr lang="en-US" dirty="0"/>
          </a:p>
          <a:p>
            <a:r>
              <a:rPr lang="en-US" dirty="0"/>
              <a:t>		</a:t>
            </a:r>
            <a:r>
              <a:rPr lang="en-US" dirty="0" err="1"/>
              <a:t>deployment.yaml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err="1"/>
              <a:t>values.yaml</a:t>
            </a:r>
            <a:endParaRPr lang="en-US" dirty="0"/>
          </a:p>
          <a:p>
            <a:r>
              <a:rPr lang="en-US" dirty="0"/>
              <a:t>	values-</a:t>
            </a:r>
            <a:r>
              <a:rPr lang="en-US" dirty="0" err="1"/>
              <a:t>dev.yaml</a:t>
            </a:r>
            <a:endParaRPr lang="en-US" dirty="0"/>
          </a:p>
          <a:p>
            <a:r>
              <a:rPr lang="en-US" dirty="0"/>
              <a:t>	values-</a:t>
            </a:r>
            <a:r>
              <a:rPr lang="en-US" dirty="0" err="1"/>
              <a:t>prod.yaml</a:t>
            </a:r>
            <a:endParaRPr lang="en-US" dirty="0"/>
          </a:p>
          <a:p>
            <a:r>
              <a:rPr lang="en-US" dirty="0"/>
              <a:t>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2FB5E2-431F-4FEC-97BD-84332C7508AD}"/>
              </a:ext>
            </a:extLst>
          </p:cNvPr>
          <p:cNvSpPr txBox="1"/>
          <p:nvPr/>
        </p:nvSpPr>
        <p:spPr>
          <a:xfrm>
            <a:off x="3953629" y="2803793"/>
            <a:ext cx="45259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Easier than before, but still hard to maintain. </a:t>
            </a:r>
            <a:r>
              <a:rPr lang="en-US" dirty="0">
                <a:sym typeface="Wingdings" panose="05000000000000000000" pitchFamily="2" charset="2"/>
              </a:rPr>
              <a:t>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Q: What do we do?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A: Abstract this concept away from being managed by Helm.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63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altLang="en-US"/>
              <a:t>©2020 ATP – All Rights Reserved</a:t>
            </a:r>
          </a:p>
        </p:txBody>
      </p:sp>
      <p:pic>
        <p:nvPicPr>
          <p:cNvPr id="4" name="Picture 3" descr="A picture containing text, nature, sunset, clipart&#10;&#10;Description automatically generated">
            <a:extLst>
              <a:ext uri="{FF2B5EF4-FFF2-40B4-BE49-F238E27FC236}">
                <a16:creationId xmlns:a16="http://schemas.microsoft.com/office/drawing/2014/main" id="{52D11A7D-06C2-4E45-A8F0-DC7091020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64" y="866024"/>
            <a:ext cx="8438071" cy="439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3787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BASH – ?</a:t>
            </a:r>
            <a:endParaRPr lang="en-US" sz="2000" b="1" dirty="0">
              <a:cs typeface="Arial"/>
            </a:endParaRPr>
          </a:p>
        </p:txBody>
      </p:sp>
      <p:pic>
        <p:nvPicPr>
          <p:cNvPr id="6" name="Picture 5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F302BDE4-2147-4366-BD58-74F053092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766" y="445735"/>
            <a:ext cx="3136467" cy="526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826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329609" y="524478"/>
            <a:ext cx="8447568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– Big picture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9A5770-EC94-46B1-AE8D-3B4C6361F16F}"/>
              </a:ext>
            </a:extLst>
          </p:cNvPr>
          <p:cNvSpPr txBox="1"/>
          <p:nvPr/>
        </p:nvSpPr>
        <p:spPr>
          <a:xfrm>
            <a:off x="689178" y="1294461"/>
            <a:ext cx="7760012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222222"/>
                </a:solidFill>
                <a:latin typeface="open sans"/>
                <a:ea typeface="open sans"/>
                <a:cs typeface="open sans"/>
              </a:rPr>
              <a:t>"Kubernetes is a portable, extensible, open-source platform for managing containerized workloads and services, that facilitates both declarative configuration and automation."</a:t>
            </a:r>
          </a:p>
          <a:p>
            <a:endParaRPr lang="en-US" dirty="0">
              <a:solidFill>
                <a:srgbClr val="222222"/>
              </a:solidFill>
              <a:latin typeface="open sans"/>
              <a:ea typeface="open sans"/>
              <a:cs typeface="open sans"/>
            </a:endParaRPr>
          </a:p>
          <a:p>
            <a:r>
              <a:rPr lang="en-US" dirty="0">
                <a:solidFill>
                  <a:srgbClr val="222222"/>
                </a:solidFill>
                <a:latin typeface="open sans"/>
                <a:ea typeface="open sans"/>
                <a:cs typeface="open sans"/>
              </a:rPr>
              <a:t>...</a:t>
            </a:r>
          </a:p>
          <a:p>
            <a:endParaRPr lang="en-US" dirty="0">
              <a:solidFill>
                <a:srgbClr val="222222"/>
              </a:solidFill>
              <a:latin typeface="open sans"/>
              <a:ea typeface="open sans"/>
              <a:cs typeface="open sans"/>
            </a:endParaRPr>
          </a:p>
          <a:p>
            <a:r>
              <a:rPr lang="en-US" dirty="0">
                <a:latin typeface="Arial"/>
                <a:ea typeface="open sans"/>
                <a:cs typeface="Arial"/>
              </a:rPr>
              <a:t>"Kubernetes provides you with a framework to run distributed systems resiliently. It takes care of scaling and failover for your application, provides deployment patterns, and more."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26AEAD-2B43-4123-BA94-BC5C1D663D2F}"/>
              </a:ext>
            </a:extLst>
          </p:cNvPr>
          <p:cNvSpPr txBox="1"/>
          <p:nvPr/>
        </p:nvSpPr>
        <p:spPr>
          <a:xfrm>
            <a:off x="5047218" y="5337191"/>
            <a:ext cx="398755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>
                <a:latin typeface="Arial"/>
                <a:cs typeface="Arial"/>
                <a:hlinkClick r:id="rId2"/>
              </a:rPr>
              <a:t>https://kubernetes.io/docs/concepts/overview/what-is-kubernetes/</a:t>
            </a:r>
            <a:r>
              <a:rPr lang="en-US" sz="1000" dirty="0">
                <a:latin typeface="Arial"/>
                <a:cs typeface="Arial"/>
              </a:rPr>
              <a:t> </a:t>
            </a:r>
            <a:endParaRPr lang="en-US" sz="10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560330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BASH – </a:t>
            </a:r>
            <a:r>
              <a:rPr lang="en-US" sz="2000" b="1" dirty="0">
                <a:latin typeface="Arial"/>
                <a:cs typeface="Arial"/>
                <a:hlinkClick r:id="rId2"/>
              </a:rPr>
              <a:t>env substitute</a:t>
            </a:r>
            <a:endParaRPr lang="en-US" sz="2000" b="1" dirty="0"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CDF51B-C19A-4AF1-BF6D-6EBFAACFD6C0}"/>
              </a:ext>
            </a:extLst>
          </p:cNvPr>
          <p:cNvSpPr txBox="1"/>
          <p:nvPr/>
        </p:nvSpPr>
        <p:spPr>
          <a:xfrm>
            <a:off x="164803" y="1095633"/>
            <a:ext cx="80812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envsubst</a:t>
            </a:r>
            <a:r>
              <a:rPr lang="en-US" dirty="0"/>
              <a:t> is a command included in the </a:t>
            </a:r>
            <a:r>
              <a:rPr lang="en-US" dirty="0" err="1"/>
              <a:t>gettext</a:t>
            </a:r>
            <a:r>
              <a:rPr lang="en-US" dirty="0"/>
              <a:t>-base command line utility. It allows us to substitute command line variables into text file templates using special syntax.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25556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1116405"/>
            <a:ext cx="79913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22222"/>
              </a:solidFill>
              <a:effectLst/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33333"/>
              </a:solidFill>
              <a:effectLst/>
              <a:latin typeface="Public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CB34C-C645-47B2-8680-53880E6943AD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BASH – </a:t>
            </a:r>
            <a:r>
              <a:rPr lang="en-US" sz="2000" b="1" dirty="0" err="1">
                <a:latin typeface="Arial"/>
                <a:cs typeface="Arial"/>
              </a:rPr>
              <a:t>envsubst</a:t>
            </a:r>
            <a:endParaRPr lang="en-US" sz="2000" b="1" dirty="0"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C5092F-9EBD-4012-BF6F-C27D23AC0A9E}"/>
              </a:ext>
            </a:extLst>
          </p:cNvPr>
          <p:cNvSpPr txBox="1"/>
          <p:nvPr/>
        </p:nvSpPr>
        <p:spPr>
          <a:xfrm>
            <a:off x="3601220" y="2672834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 </a:t>
            </a:r>
            <a:r>
              <a:rPr lang="en-US" dirty="0" err="1"/>
              <a:t>envsubst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3866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721E46-4AC4-4290-9AAD-BA4F465DE534}"/>
              </a:ext>
            </a:extLst>
          </p:cNvPr>
          <p:cNvSpPr txBox="1"/>
          <p:nvPr/>
        </p:nvSpPr>
        <p:spPr>
          <a:xfrm>
            <a:off x="3896174" y="2672834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52531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A98C777E-5B9A-481D-8059-424EC390B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191" y="453081"/>
            <a:ext cx="5293617" cy="5261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54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329609" y="524478"/>
            <a:ext cx="8447568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basics – Pods, Nodes, Containers</a:t>
            </a:r>
            <a:endParaRPr lang="en-US" sz="2000" b="1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328824" y="1300092"/>
            <a:ext cx="4364796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Node:</a:t>
            </a:r>
          </a:p>
          <a:p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Can be a physical machine or virtual machine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Each is managed by the Control Plane and contains necessary services to run pods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Managed by the EKS </a:t>
            </a:r>
            <a:r>
              <a:rPr lang="en-US" dirty="0" err="1">
                <a:latin typeface="Arial"/>
                <a:cs typeface="Arial"/>
              </a:rPr>
              <a:t>NodeGroup</a:t>
            </a:r>
            <a:r>
              <a:rPr lang="en-US" dirty="0">
                <a:latin typeface="Arial"/>
                <a:cs typeface="Arial"/>
              </a:rPr>
              <a:t> configuration</a:t>
            </a:r>
            <a:endParaRPr lang="en-US" dirty="0">
              <a:cs typeface="Arial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dirty="0">
                <a:latin typeface="Arial"/>
                <a:cs typeface="Arial"/>
              </a:rPr>
              <a:t>In EKS, a node is an EC2 instance</a:t>
            </a:r>
            <a:endParaRPr lang="en-US" dirty="0">
              <a:latin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64DEC6-C49A-4063-B420-4E95C2867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6587" y="1410733"/>
            <a:ext cx="1487924" cy="19750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6D433A-D87F-4599-B38C-287D29CD8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9253" y="1410733"/>
            <a:ext cx="1487924" cy="19750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65D0A4-9974-4C27-8ECA-1DE985B7D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9253" y="3474074"/>
            <a:ext cx="1487924" cy="197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03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329609" y="524478"/>
            <a:ext cx="8447568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basics – Pods, Nodes, Containers</a:t>
            </a:r>
            <a:endParaRPr lang="en-US" sz="2000" b="1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313228" y="1149078"/>
            <a:ext cx="6169949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Pod:</a:t>
            </a:r>
          </a:p>
          <a:p>
            <a:pPr marL="285750" indent="-285750">
              <a:buFont typeface="Arial"/>
              <a:buChar char="•"/>
            </a:pPr>
            <a:r>
              <a:rPr lang="en-US" b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Pods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 are the smallest deployable units of computing that you can create and manage in Kubernetes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222222"/>
              </a:solidFill>
              <a:latin typeface="open sans" panose="020B0606030504020204" pitchFamily="34" charset="0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Can run one container or multiple containers that are tightly coupled.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Example OSBA sidecar (open service broker for azure)</a:t>
            </a:r>
          </a:p>
          <a:p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Container: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</a:rPr>
              <a:t>R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eady-to-run software package, containing everything needed to run an application: the code and any runtime it requires, application and system libraries, and default values for any essential settings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6D433A-D87F-4599-B38C-287D29CD8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2162" y="724533"/>
            <a:ext cx="1775015" cy="23560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65D0A4-9974-4C27-8ECA-1DE985B7D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2162" y="3158902"/>
            <a:ext cx="1775015" cy="235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389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A735B80-1942-466F-A100-5D89A6168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934" y="2674028"/>
            <a:ext cx="7342130" cy="2650268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Objects – </a:t>
            </a:r>
            <a:r>
              <a:rPr lang="en-US" sz="2000" b="1" dirty="0" err="1">
                <a:latin typeface="Arial"/>
                <a:cs typeface="Arial"/>
              </a:rPr>
              <a:t>ReplicaSet</a:t>
            </a:r>
            <a:r>
              <a:rPr lang="en-US" sz="2000" b="1" dirty="0">
                <a:latin typeface="Arial"/>
                <a:cs typeface="Arial"/>
              </a:rPr>
              <a:t>, Deployment, </a:t>
            </a:r>
            <a:r>
              <a:rPr lang="en-US" sz="2000" b="1" dirty="0" err="1">
                <a:latin typeface="Arial"/>
                <a:cs typeface="Arial"/>
              </a:rPr>
              <a:t>StatefulSet</a:t>
            </a:r>
            <a:r>
              <a:rPr lang="en-US" sz="2000" b="1" dirty="0">
                <a:latin typeface="Arial"/>
                <a:cs typeface="Arial"/>
              </a:rPr>
              <a:t>, </a:t>
            </a:r>
            <a:r>
              <a:rPr lang="en-US" sz="2000" b="1" dirty="0" err="1">
                <a:latin typeface="Arial"/>
                <a:cs typeface="Arial"/>
              </a:rPr>
              <a:t>DaemonSet</a:t>
            </a:r>
            <a:r>
              <a:rPr lang="en-US" sz="2000" b="1" dirty="0">
                <a:latin typeface="Arial"/>
                <a:cs typeface="Arial"/>
              </a:rPr>
              <a:t> </a:t>
            </a:r>
            <a:endParaRPr lang="en-US" sz="2000" b="1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859622"/>
            <a:ext cx="7991392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 err="1">
                <a:latin typeface="Arial"/>
                <a:cs typeface="Arial"/>
              </a:rPr>
              <a:t>ReplicaSet</a:t>
            </a:r>
            <a:r>
              <a:rPr lang="en-US" dirty="0">
                <a:latin typeface="Arial"/>
                <a:cs typeface="Arial"/>
              </a:rPr>
              <a:t>:</a:t>
            </a:r>
          </a:p>
          <a:p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Maintain a stable set of replica Pods running at any given time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Purpose is to guarantee availability of the pods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Documentation recommends not using </a:t>
            </a:r>
            <a:r>
              <a:rPr lang="en-US" dirty="0" err="1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ReplicaSets</a:t>
            </a: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 directly and instead using a Deployment unless custom orchestration is needed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Example: </a:t>
            </a:r>
            <a:r>
              <a:rPr lang="en-US" dirty="0" err="1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WorkCenter</a:t>
            </a: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 API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2302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D71EFB5-AE97-42C6-95DE-1C8A17207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349" y="2316734"/>
            <a:ext cx="6169299" cy="3035408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AA2946-3B10-44D4-B1E6-43F573CE0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©2020 ATP – All Rights Reserved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92C33B-A249-4A33-8600-70066E50F0FF}"/>
              </a:ext>
            </a:extLst>
          </p:cNvPr>
          <p:cNvSpPr txBox="1"/>
          <p:nvPr/>
        </p:nvSpPr>
        <p:spPr>
          <a:xfrm>
            <a:off x="164804" y="459209"/>
            <a:ext cx="881439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Kubernetes Objects – </a:t>
            </a:r>
            <a:r>
              <a:rPr lang="en-US" sz="2000" b="1" dirty="0" err="1">
                <a:latin typeface="Arial"/>
                <a:cs typeface="Arial"/>
              </a:rPr>
              <a:t>ReplicaSet</a:t>
            </a:r>
            <a:r>
              <a:rPr lang="en-US" sz="2000" b="1" dirty="0">
                <a:latin typeface="Arial"/>
                <a:cs typeface="Arial"/>
              </a:rPr>
              <a:t>, Deployment, </a:t>
            </a:r>
            <a:r>
              <a:rPr lang="en-US" sz="2000" b="1" dirty="0" err="1">
                <a:latin typeface="Arial"/>
                <a:cs typeface="Arial"/>
              </a:rPr>
              <a:t>StatefulSet</a:t>
            </a:r>
            <a:r>
              <a:rPr lang="en-US" sz="2000" b="1" dirty="0">
                <a:latin typeface="Arial"/>
                <a:cs typeface="Arial"/>
              </a:rPr>
              <a:t>, </a:t>
            </a:r>
            <a:r>
              <a:rPr lang="en-US" sz="2000" b="1" dirty="0" err="1">
                <a:latin typeface="Arial"/>
                <a:cs typeface="Arial"/>
              </a:rPr>
              <a:t>DaemonSet</a:t>
            </a:r>
            <a:r>
              <a:rPr lang="en-US" sz="2000" b="1" dirty="0">
                <a:latin typeface="Arial"/>
                <a:cs typeface="Arial"/>
              </a:rPr>
              <a:t> </a:t>
            </a:r>
            <a:endParaRPr lang="en-US" sz="2000" b="1" dirty="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0A5BDB-9329-4501-8A2C-A4595AA0993B}"/>
              </a:ext>
            </a:extLst>
          </p:cNvPr>
          <p:cNvSpPr txBox="1"/>
          <p:nvPr/>
        </p:nvSpPr>
        <p:spPr>
          <a:xfrm>
            <a:off x="164804" y="1116405"/>
            <a:ext cx="799139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 err="1">
                <a:latin typeface="Arial"/>
                <a:cs typeface="Arial"/>
              </a:rPr>
              <a:t>StatefulSet</a:t>
            </a:r>
            <a:r>
              <a:rPr lang="en-US" dirty="0">
                <a:latin typeface="Arial"/>
                <a:cs typeface="Arial"/>
              </a:rPr>
              <a:t>:</a:t>
            </a:r>
          </a:p>
          <a:p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</a:rPr>
              <a:t>W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orkload object used to manage stateful applications</a:t>
            </a:r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222222"/>
                </a:solidFill>
                <a:latin typeface="open sans" panose="020B0606030504020204" pitchFamily="34" charset="0"/>
                <a:cs typeface="Arial"/>
              </a:rPr>
              <a:t>Example: RabbitMQ + Elastic Block Storage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8406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TP CaseBan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03864"/>
      </a:accent1>
      <a:accent2>
        <a:srgbClr val="FFC00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 Template" id="{98758BEB-E92D-F142-BDDA-636D8FB9F126}" vid="{69B5592A-5F2E-454C-8F96-0742298E8250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 Template" id="{98758BEB-E92D-F142-BDDA-636D8FB9F126}" vid="{2B87B088-922B-D645-A4EA-79E7DF6DA28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005D55F61D9CF48A9EC04D80FCB4EEE" ma:contentTypeVersion="7" ma:contentTypeDescription="Create a new document." ma:contentTypeScope="" ma:versionID="0d188fe91179df178be80d22831ff95a">
  <xsd:schema xmlns:xsd="http://www.w3.org/2001/XMLSchema" xmlns:xs="http://www.w3.org/2001/XMLSchema" xmlns:p="http://schemas.microsoft.com/office/2006/metadata/properties" xmlns:ns3="c764e371-43f3-4514-b998-8831b7ac3831" xmlns:ns4="23508711-08a6-43de-b86f-2b3e6e04bb5a" targetNamespace="http://schemas.microsoft.com/office/2006/metadata/properties" ma:root="true" ma:fieldsID="033cdb74144592719421952001ba5797" ns3:_="" ns4:_="">
    <xsd:import namespace="c764e371-43f3-4514-b998-8831b7ac3831"/>
    <xsd:import namespace="23508711-08a6-43de-b86f-2b3e6e04bb5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64e371-43f3-4514-b998-8831b7ac38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508711-08a6-43de-b86f-2b3e6e04bb5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9A61C7A-683E-42FA-8721-7B80BD75A8B9}">
  <ds:schemaRefs>
    <ds:schemaRef ds:uri="23508711-08a6-43de-b86f-2b3e6e04bb5a"/>
    <ds:schemaRef ds:uri="c764e371-43f3-4514-b998-8831b7ac383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AD84B9C-021F-40DE-807A-2D71E80356EE}">
  <ds:schemaRefs>
    <ds:schemaRef ds:uri="23508711-08a6-43de-b86f-2b3e6e04bb5a"/>
    <ds:schemaRef ds:uri="c764e371-43f3-4514-b998-8831b7ac383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9D629DA-1682-46D9-99F5-A3E36C5BAC7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8151</TotalTime>
  <Words>2049</Words>
  <Application>Microsoft Office PowerPoint</Application>
  <PresentationFormat>On-screen Show (16:10)</PresentationFormat>
  <Paragraphs>296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2" baseType="lpstr">
      <vt:lpstr>Arial</vt:lpstr>
      <vt:lpstr>Arial Black</vt:lpstr>
      <vt:lpstr>Arial,Sans-Serif</vt:lpstr>
      <vt:lpstr>Calibri</vt:lpstr>
      <vt:lpstr>Calibri Light</vt:lpstr>
      <vt:lpstr>Helvetica Neue</vt:lpstr>
      <vt:lpstr>open sans</vt:lpstr>
      <vt:lpstr>Public Sans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Geneau</dc:creator>
  <cp:lastModifiedBy>Stephen Lomangino</cp:lastModifiedBy>
  <cp:revision>235</cp:revision>
  <dcterms:created xsi:type="dcterms:W3CDTF">2020-05-12T19:11:57Z</dcterms:created>
  <dcterms:modified xsi:type="dcterms:W3CDTF">2021-07-30T19:51:56Z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0x0101006005D55F61D9CF48A9EC04D80FCB4EEE</vt:lpwstr>
  </property>
</Properties>
</file>

<file path=docProps/thumbnail.jpeg>
</file>